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84975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3E0"/>
    <a:srgbClr val="E1E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0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D22D84A-471F-58C1-DEB8-C8141B587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811975-D253-3982-F8E8-BF312B1AF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E782582-87F0-43E9-9CB5-99B9FA523299}" type="datetimeFigureOut">
              <a:rPr lang="fi-FI"/>
              <a:pPr>
                <a:defRPr/>
              </a:pPr>
              <a:t>12.7.2024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DB7910-B7DA-3FB0-DE88-A80BA5A67A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18FF8F-3216-0512-78DD-72B8125CD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3338" y="9431338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215B5F-D059-4EB6-BCFC-5F97F6976AA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E2A2EF2-462C-DD88-7ADA-680CA057CA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1FE45B9-09C8-AEA4-90A4-AF512CD31F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16D5C29-C7F8-B53A-EE92-4479548F27E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323BA35-5E96-1C76-CB23-127B6D8561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92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BED72BA-47D1-CB90-F3D7-1D5BB5B4F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1C87171-4A99-29C7-648B-D36B7D96F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31338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F188A7-D832-417A-BC70-FE384DF8616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Logo2" descr="ELYT_fi">
            <a:extLst>
              <a:ext uri="{FF2B5EF4-FFF2-40B4-BE49-F238E27FC236}">
                <a16:creationId xmlns:a16="http://schemas.microsoft.com/office/drawing/2014/main" id="{8729FF8E-F708-3080-08AE-405614C47C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66713"/>
            <a:ext cx="23225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6588" y="2097088"/>
            <a:ext cx="7737475" cy="148272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BF047B-EE98-96C5-813B-D8F7A434A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657225"/>
            <a:ext cx="5572125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8029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9316879-606B-2BE6-FEB5-8D011EEF17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D2F695-AEE2-8F74-363E-A07C1FEA08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71FE-E7A7-47E3-84A7-0D719A0BC25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2F30CB8-F86B-8279-E361-0664D90E962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152638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51600" y="617538"/>
            <a:ext cx="1973263" cy="5313362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28638" y="617538"/>
            <a:ext cx="5770562" cy="53133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878E425-B480-AAB0-9F41-9CAF3E40BE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D867873-ED08-475F-E560-487421BD6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792C-6CF7-4FB9-94F8-7D397EB5F11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7857FA-F6C9-56E5-4D4C-11A8B204E1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1027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2A69AD3-510F-44FC-6FD0-17AAB8B002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EDB45B4-1238-CE9A-1953-1FC4B0D880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0AC6-E103-472F-A800-1ECC226B87A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0E27762-0EC4-7838-19E9-34754CAD98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419428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BCAEDAF-DEED-AB41-D0CC-9981AC210E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0CAFA30-3964-BCC8-2D67-279E97CD2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FFF-B920-4967-AF1B-CEF806273D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1B9D9E8-56F0-25D4-DC74-31CDD0121F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5828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1813" y="1341438"/>
            <a:ext cx="3870325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54538" y="1341438"/>
            <a:ext cx="3870325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FFD6BCF-EE57-F940-F092-6BCB65DD25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EDC999D-A04B-1A61-B061-1BC3C629FD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24564-13C0-42F0-9148-7642B66F49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C9B4AAF-4BCF-D993-2631-2D5C4D0A082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48730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82231BF-750E-FB5E-8F4D-3E5B2EA691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E217FF2-C2FE-09FF-6706-CDFAD55803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9F17-B069-4374-AC61-1A8FD97B5B5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AF98BAC-39E3-2599-0885-B432C661018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105781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22C5050-E3FB-44BD-0C31-15B9C47EC6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4625A3E-A1C8-8DAE-9EBF-C94AA91A02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3C8-E679-4A90-9E30-BF76452F6B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96EB1AF-7762-5191-6997-B7263FC439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38904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AE3D0A4-4C45-F354-2643-6C5178A3F6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A28E6E5-1FBB-26A6-E5E9-1979E0740D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77D5-7BC4-400A-AA7C-77CBE2E1A27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B1B3154-6011-6D9E-CF46-F9451FA4E5D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218665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EA1C8B-FB81-7E8D-BB26-F677AE5A8B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1D33EFD-97EA-262D-E743-DCDAE3E35D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F1B6-D8E0-4FEC-A4E6-63B01069A7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3D05CB5-2680-F2B3-DFC3-A0B49506DC7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35290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BF237B1-3A46-6FEE-E9EB-173D25278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687127-7E33-648B-C7F3-6B821243E3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42AF-A39E-4940-85C1-4F17B7C5461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56B8DBE-2DAF-82CA-557E-E09F329C3B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</p:spTree>
    <p:extLst>
      <p:ext uri="{BB962C8B-B14F-4D97-AF65-F5344CB8AC3E}">
        <p14:creationId xmlns:p14="http://schemas.microsoft.com/office/powerpoint/2010/main" val="18562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>
            <a:extLst>
              <a:ext uri="{FF2B5EF4-FFF2-40B4-BE49-F238E27FC236}">
                <a16:creationId xmlns:a16="http://schemas.microsoft.com/office/drawing/2014/main" id="{36AB2EE0-D01B-6222-9933-A6A450F91E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863" y="6224588"/>
            <a:ext cx="2663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ts val="400"/>
              </a:spcAft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1528340A-F7D0-1748-447B-40FA2F5308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6613" y="6224588"/>
            <a:ext cx="2873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ts val="400"/>
              </a:spcAft>
              <a:defRPr sz="900" smtClean="0"/>
            </a:lvl1pPr>
          </a:lstStyle>
          <a:p>
            <a:pPr>
              <a:defRPr/>
            </a:pPr>
            <a:fld id="{418A65BD-C11B-4B35-A5C6-2FAFF7F8053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C3D77B37-7088-D60E-E999-9E9411BE76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2925" y="211138"/>
            <a:ext cx="3916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ts val="200"/>
              </a:spcAft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19.4.2010 / Ann-Christine Ketolainen</a:t>
            </a:r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9C1BAE47-AD04-B649-616A-DB37CB53F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617538"/>
            <a:ext cx="789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30" name="Rectangle 14">
            <a:extLst>
              <a:ext uri="{FF2B5EF4-FFF2-40B4-BE49-F238E27FC236}">
                <a16:creationId xmlns:a16="http://schemas.microsoft.com/office/drawing/2014/main" id="{AE42633A-506D-7590-18DF-D77BD299A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341438"/>
            <a:ext cx="78930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1031" name="SlideLogo2" descr="ELYT_fi">
            <a:extLst>
              <a:ext uri="{FF2B5EF4-FFF2-40B4-BE49-F238E27FC236}">
                <a16:creationId xmlns:a16="http://schemas.microsoft.com/office/drawing/2014/main" id="{2B19FC11-1AD9-C3C5-C2AB-F8585DCD7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15900"/>
            <a:ext cx="1819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/>
  <p:txStyles>
    <p:titleStyle>
      <a:lvl1pPr algn="l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288925" indent="625475" algn="l" rtl="0" eaLnBrk="0" fontAlgn="base" hangingPunct="0">
        <a:spcBef>
          <a:spcPct val="0"/>
        </a:spcBef>
        <a:spcAft>
          <a:spcPts val="400"/>
        </a:spcAft>
        <a:defRPr sz="1400" b="1">
          <a:solidFill>
            <a:schemeClr val="tx1"/>
          </a:solidFill>
          <a:latin typeface="+mn-lt"/>
        </a:defRPr>
      </a:lvl3pPr>
      <a:lvl4pPr marL="519113" indent="-228600" algn="l" rtl="0" eaLnBrk="0" fontAlgn="base" hangingPunct="0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763588" indent="-228600" algn="l" rtl="0" eaLnBrk="0" fontAlgn="base" hangingPunct="0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1220788" indent="-228600" algn="l" rtl="0" fontAlgn="base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1677988" indent="-228600" algn="l" rtl="0" fontAlgn="base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135188" indent="-228600" algn="l" rtl="0" fontAlgn="base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2592388" indent="-228600" algn="l" rtl="0" fontAlgn="base">
        <a:spcBef>
          <a:spcPct val="0"/>
        </a:spcBef>
        <a:spcAft>
          <a:spcPts val="4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26FDFD34-44A0-30F4-C22C-5161A682680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11188" y="657225"/>
            <a:ext cx="5572125" cy="31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fi-FI" altLang="fi-FI" b="0"/>
              <a:t>10.7.2024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094C5EE-AE02-50CA-E54F-B486392A9C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1675" y="2078038"/>
            <a:ext cx="7737475" cy="1482725"/>
          </a:xfrm>
        </p:spPr>
        <p:txBody>
          <a:bodyPr/>
          <a:lstStyle/>
          <a:p>
            <a:pPr algn="ctr" eaLnBrk="1" hangingPunct="1"/>
            <a:r>
              <a:rPr lang="fi-FI" altLang="fi-FI" sz="2800"/>
              <a:t>MAANTIETOIMITUS</a:t>
            </a:r>
            <a:br>
              <a:rPr lang="fi-FI" altLang="fi-FI" sz="2800"/>
            </a:br>
            <a:br>
              <a:rPr lang="fi-FI" altLang="fi-FI" sz="2800"/>
            </a:br>
            <a:r>
              <a:rPr lang="fi-FI" altLang="fi-FI" sz="2800"/>
              <a:t>VT 3 parantaminen, Hämeenkyrönväylä</a:t>
            </a:r>
            <a:br>
              <a:rPr lang="fi-FI" altLang="fi-FI" sz="2800"/>
            </a:br>
            <a:br>
              <a:rPr lang="fi-FI" altLang="fi-FI" sz="2800"/>
            </a:br>
            <a:r>
              <a:rPr lang="fi-FI" altLang="fi-FI" sz="2800"/>
              <a:t>TNo 2023 – 717761</a:t>
            </a:r>
            <a:br>
              <a:rPr lang="fi-FI" altLang="fi-FI" sz="2800"/>
            </a:br>
            <a:br>
              <a:rPr lang="fi-FI" altLang="fi-FI" sz="2800"/>
            </a:br>
            <a:r>
              <a:rPr lang="fi-FI" altLang="fi-FI" sz="2800"/>
              <a:t>II-vaihe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numeron paikkamerkki 4">
            <a:extLst>
              <a:ext uri="{FF2B5EF4-FFF2-40B4-BE49-F238E27FC236}">
                <a16:creationId xmlns:a16="http://schemas.microsoft.com/office/drawing/2014/main" id="{A71D5AD1-EF8E-185A-E202-E5C427BE4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3B748-91A2-4DD5-8455-00E06BFFAD0E}" type="slidenum">
              <a:rPr lang="fi-FI" altLang="fi-FI" b="0"/>
              <a:pPr/>
              <a:t>10</a:t>
            </a:fld>
            <a:endParaRPr lang="fi-FI" altLang="fi-FI" b="0"/>
          </a:p>
        </p:txBody>
      </p:sp>
      <p:pic>
        <p:nvPicPr>
          <p:cNvPr id="16387" name="Picture 4" descr="PC161555">
            <a:extLst>
              <a:ext uri="{FF2B5EF4-FFF2-40B4-BE49-F238E27FC236}">
                <a16:creationId xmlns:a16="http://schemas.microsoft.com/office/drawing/2014/main" id="{D742A982-7A01-0832-77B9-DE6189F3059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8A70E708-A8FC-940E-AA7C-B162EBD14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Rakennukset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B8907F89-7F5D-B845-6978-9A7EF742E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 dirty="0"/>
              <a:t>ELY-keskus neuvottelee tiealueelle jäävien asuinkiinteistöjen ostamisesta hyvissä ajoin ennen tiehankkeen alkamista. </a:t>
            </a:r>
          </a:p>
          <a:p>
            <a:pPr lvl="1" eaLnBrk="1" hangingPunct="1"/>
            <a:r>
              <a:rPr lang="fi-FI" altLang="fi-FI" sz="2000" dirty="0"/>
              <a:t>Myös muiden rakennusten osalta voidaan sopia korvauksesta. </a:t>
            </a:r>
          </a:p>
          <a:p>
            <a:pPr lvl="1" eaLnBrk="1" hangingPunct="1"/>
            <a:r>
              <a:rPr lang="fi-FI" altLang="fi-FI" sz="2000" dirty="0"/>
              <a:t>Jos korvauksesta ei päästä sopimukseen, korvauskysymykset käsitellään tietoimituksessa</a:t>
            </a:r>
            <a:r>
              <a:rPr lang="fi-FI" altLang="fi-FI" sz="2000" b="1" dirty="0"/>
              <a:t>. </a:t>
            </a:r>
          </a:p>
          <a:p>
            <a:pPr marL="1588" lvl="1" indent="0" eaLnBrk="1" hangingPunct="1">
              <a:buNone/>
            </a:pPr>
            <a:endParaRPr lang="fi-FI" altLang="fi-FI" sz="2000" b="1" dirty="0"/>
          </a:p>
          <a:p>
            <a:pPr marL="0" indent="0" eaLnBrk="1" hangingPunct="1"/>
            <a:endParaRPr lang="fi-FI" altLang="fi-FI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5" descr="Kuva12.jpg">
            <a:extLst>
              <a:ext uri="{FF2B5EF4-FFF2-40B4-BE49-F238E27FC236}">
                <a16:creationId xmlns:a16="http://schemas.microsoft.com/office/drawing/2014/main" id="{9740321F-C706-171F-2F17-ED7CA031B8B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Dian numeron paikkamerkki 4">
            <a:extLst>
              <a:ext uri="{FF2B5EF4-FFF2-40B4-BE49-F238E27FC236}">
                <a16:creationId xmlns:a16="http://schemas.microsoft.com/office/drawing/2014/main" id="{5DD9115B-3CBE-5773-12D7-95204932F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CF726-9A25-4F8C-922E-DDF21ACF3B92}" type="slidenum">
              <a:rPr lang="fi-FI" altLang="fi-FI" b="0"/>
              <a:pPr/>
              <a:t>11</a:t>
            </a:fld>
            <a:endParaRPr lang="fi-FI" altLang="fi-FI" b="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CED022B-BB65-B208-9AEA-97E629F0D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8663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Puusto</a:t>
            </a:r>
            <a:endParaRPr lang="fi-FI" altLang="fi-FI" sz="28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1317ABC8-37E6-8467-36AA-427A2CD3D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Haltuunottokokouksessa annetaan määräaika mihin mennessä puusto tulee poistaa haltuun otetulta alueelta (yleensä 1 kk:n kuluessa)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Kiinteistöjen omistajat voivat itse poistaa puuston.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Kiinteistöjen omistajat voivat valtuuttaa metsänhoitoyhdistyksen hoitamaan puuston myynnin. ELY-keskus on sopinut paikallisen metsänhoitoyhdistyksen kanssa puuston poistamisesta ja myymisestä keskitetysti. Myyntitulot maksetaan suoraan maanomistajille.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Mikäli puustoa ei ole poistettu määräaikaan mennessä, tienpitäjä poistaa puuston. Silloin kun puusto poistetaan työmaan puolesta, se varastoidaan tien läheisyyteen ja luovutetaan maanomistajalle, mikäli muusta ei sovita.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Ennenaikaisen hakkuun korvaukset määrätään tietoimituksessa. </a:t>
            </a:r>
          </a:p>
          <a:p>
            <a:pPr marL="0" indent="0" eaLnBrk="1" hangingPunct="1">
              <a:lnSpc>
                <a:spcPct val="90000"/>
              </a:lnSpc>
            </a:pPr>
            <a:endParaRPr lang="fi-FI" altLang="fi-FI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5" descr="Kuva13.jpg">
            <a:extLst>
              <a:ext uri="{FF2B5EF4-FFF2-40B4-BE49-F238E27FC236}">
                <a16:creationId xmlns:a16="http://schemas.microsoft.com/office/drawing/2014/main" id="{A679272F-3506-1D98-68E9-4D4BF22E6B6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Dian numeron paikkamerkki 4">
            <a:extLst>
              <a:ext uri="{FF2B5EF4-FFF2-40B4-BE49-F238E27FC236}">
                <a16:creationId xmlns:a16="http://schemas.microsoft.com/office/drawing/2014/main" id="{6E77A0E1-B084-7E00-2C25-438B22862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B0642-997B-42AF-B935-7F4266616A54}" type="slidenum">
              <a:rPr lang="fi-FI" altLang="fi-FI" b="0"/>
              <a:pPr/>
              <a:t>12</a:t>
            </a:fld>
            <a:endParaRPr lang="fi-FI" altLang="fi-FI" b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4C936D5-6BA1-EA2E-0690-49BE0AB2C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00100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Kaivot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32072866-D095-94D6-328F-BEA6DADC0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/>
              <a:t>Suunnittelun yhteydessä on selvitetty tiealueella ja sen välittömässä läheisyydessä olevat kaivot.</a:t>
            </a:r>
          </a:p>
          <a:p>
            <a:pPr lvl="1" eaLnBrk="1" hangingPunct="1"/>
            <a:r>
              <a:rPr lang="fi-FI" altLang="fi-FI" sz="2000"/>
              <a:t>Kiinteistöjen omistajien on syytä ilmoittaa suunnitelmasta puuttuvista kaivoista haltuunottokokouksessa. </a:t>
            </a:r>
          </a:p>
          <a:p>
            <a:pPr lvl="1" eaLnBrk="1" hangingPunct="1"/>
            <a:r>
              <a:rPr lang="fi-FI" altLang="fi-FI" sz="2000"/>
              <a:t>Työmaa ottaa vesinäytteen ja mittaa vedenpinnan korkeuden tiehankkeen välittömässä läheisyydessä olevista kaivoista ennen tietöiden alkua. </a:t>
            </a:r>
          </a:p>
          <a:p>
            <a:pPr lvl="1" eaLnBrk="1" hangingPunct="1"/>
            <a:r>
              <a:rPr lang="fi-FI" altLang="fi-FI" sz="2000"/>
              <a:t>Rakentamisen aikana työmaa seuraa kaivojen vesitilannetta säännöllisesti. Mahdollisten ongelmien sattuessa veden saanti turvataan. </a:t>
            </a:r>
          </a:p>
          <a:p>
            <a:pPr lvl="1" eaLnBrk="1" hangingPunct="1"/>
            <a:r>
              <a:rPr lang="fi-FI" altLang="fi-FI" sz="2000"/>
              <a:t>Kaivon jäädessä tiealueelle, teettää tienpitäjä uuden kaivon tai hoitaa veden saannin muulla tarkoituksenmukaisella tavalla. </a:t>
            </a:r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uva 5" descr="Kuva14.jpg">
            <a:extLst>
              <a:ext uri="{FF2B5EF4-FFF2-40B4-BE49-F238E27FC236}">
                <a16:creationId xmlns:a16="http://schemas.microsoft.com/office/drawing/2014/main" id="{F73176B0-B8C2-E20F-3A08-A79970B731E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Dian numeron paikkamerkki 4">
            <a:extLst>
              <a:ext uri="{FF2B5EF4-FFF2-40B4-BE49-F238E27FC236}">
                <a16:creationId xmlns:a16="http://schemas.microsoft.com/office/drawing/2014/main" id="{D1CEB9A1-D9B4-F522-08AB-E8E20898F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A6DD0A-1061-4633-9DC9-1ADBC8103309}" type="slidenum">
              <a:rPr lang="fi-FI" altLang="fi-FI" b="0"/>
              <a:pPr/>
              <a:t>13</a:t>
            </a:fld>
            <a:endParaRPr lang="fi-FI" altLang="fi-FI" b="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BEBB431C-6191-F486-20A4-C415EC95B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65175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Laskuojat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F9128885-35E2-40BC-6A5A-4814463C6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/>
              <a:t>Laskuoja-alueet on merkitty maastoon ja alueen omaisuus inventoidaan katselmuksessa.</a:t>
            </a:r>
          </a:p>
          <a:p>
            <a:pPr lvl="1" eaLnBrk="1" hangingPunct="1"/>
            <a:r>
              <a:rPr lang="fi-FI" altLang="fi-FI" sz="2000"/>
              <a:t>Laskuoja-alueisiin perustetaan tienpitäjälle tiesuunnitelman mukainen </a:t>
            </a:r>
            <a:r>
              <a:rPr lang="fi-FI" altLang="fi-FI" sz="2000" i="1"/>
              <a:t>rasiteoikeus</a:t>
            </a:r>
            <a:r>
              <a:rPr lang="fi-FI" altLang="fi-FI" sz="2000"/>
              <a:t>. </a:t>
            </a:r>
          </a:p>
          <a:p>
            <a:pPr lvl="1" eaLnBrk="1" hangingPunct="1"/>
            <a:r>
              <a:rPr lang="fi-FI" altLang="fi-FI" sz="2000"/>
              <a:t>Laskuoja-alueista määrätään maapohjakorvaus, mutta alueet jäävät kiinteistöille.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uva 5" descr="Kuva15.jpg">
            <a:extLst>
              <a:ext uri="{FF2B5EF4-FFF2-40B4-BE49-F238E27FC236}">
                <a16:creationId xmlns:a16="http://schemas.microsoft.com/office/drawing/2014/main" id="{8092A3B2-E2B5-DEEF-8B45-7689E74BFCD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Dian numeron paikkamerkki 4">
            <a:extLst>
              <a:ext uri="{FF2B5EF4-FFF2-40B4-BE49-F238E27FC236}">
                <a16:creationId xmlns:a16="http://schemas.microsoft.com/office/drawing/2014/main" id="{9C93B401-AD6D-4A41-7DBA-44E73DD89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236A5D-4E68-4A52-9EBE-49852609DCE5}" type="slidenum">
              <a:rPr lang="fi-FI" altLang="fi-FI" b="0"/>
              <a:pPr/>
              <a:t>14</a:t>
            </a:fld>
            <a:endParaRPr lang="fi-FI" altLang="fi-FI" b="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18C9FE6-A51D-3DBC-A16B-55FB17B3C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Yksityistiet ja maa- ja metsätalousliittymät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DBA17FBD-7D7F-12A2-8E93-8761E3EF2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fi-FI" altLang="fi-FI" sz="2000"/>
          </a:p>
          <a:p>
            <a:pPr lvl="1" eaLnBrk="1" hangingPunct="1"/>
            <a:r>
              <a:rPr lang="fi-FI" altLang="fi-FI" sz="2000"/>
              <a:t>Yksityistiet ja maa- ja metsätalousliittymät on merkitty tiesuunnitelmakarttaan. </a:t>
            </a:r>
          </a:p>
          <a:p>
            <a:pPr lvl="1" eaLnBrk="1" hangingPunct="1"/>
            <a:r>
              <a:rPr lang="fi-FI" altLang="fi-FI" sz="2000"/>
              <a:t>Kaikille tien varrella oleville kiinteistöille järjestetään tietoimituksessa kulkuyhteys. </a:t>
            </a:r>
          </a:p>
          <a:p>
            <a:pPr lvl="1" eaLnBrk="1" hangingPunct="1"/>
            <a:r>
              <a:rPr lang="fi-FI" altLang="fi-FI" sz="2000"/>
              <a:t>Suunnitelmaan sisältyvät yksityistiet ja maa- ja metsätalousliittymät rakennetaan tiehankkeen yhteydessä tienpitäjän kustannuksella. </a:t>
            </a:r>
          </a:p>
          <a:p>
            <a:pPr lvl="1" eaLnBrk="1" hangingPunct="1"/>
            <a:r>
              <a:rPr lang="fi-FI" altLang="fi-FI" sz="2000"/>
              <a:t>Kiinteistöjen omistajien on esitettävä mahdolliset muutostarpeet tienpitäjälle työn alkuvaiheessa 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5" descr="Kuva17.jpg">
            <a:extLst>
              <a:ext uri="{FF2B5EF4-FFF2-40B4-BE49-F238E27FC236}">
                <a16:creationId xmlns:a16="http://schemas.microsoft.com/office/drawing/2014/main" id="{CB248750-5EBB-189E-F093-8B949B18637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Dian numeron paikkamerkki 4">
            <a:extLst>
              <a:ext uri="{FF2B5EF4-FFF2-40B4-BE49-F238E27FC236}">
                <a16:creationId xmlns:a16="http://schemas.microsoft.com/office/drawing/2014/main" id="{C5931214-899C-9A4F-D185-005897255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296E3F-DE0B-4182-9B02-7D9845B2E1BD}" type="slidenum">
              <a:rPr lang="fi-FI" altLang="fi-FI" b="0"/>
              <a:pPr/>
              <a:t>15</a:t>
            </a:fld>
            <a:endParaRPr lang="fi-FI" altLang="fi-FI" b="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50512708-017C-D105-1DB5-017C68CA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Salaojat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3BC340B1-D316-E1A5-6806-5AF094F1D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fi-FI" altLang="fi-FI" sz="2000" b="1"/>
          </a:p>
          <a:p>
            <a:pPr lvl="1" eaLnBrk="1" hangingPunct="1"/>
            <a:r>
              <a:rPr lang="fi-FI" altLang="fi-FI" sz="2000"/>
              <a:t>Salaojien korjaussuunnitelmat teetetään yleensä salaojakeskuksella. </a:t>
            </a:r>
          </a:p>
          <a:p>
            <a:pPr lvl="1" eaLnBrk="1" hangingPunct="1"/>
            <a:r>
              <a:rPr lang="fi-FI" altLang="fi-FI" sz="2000"/>
              <a:t>Tienpitäjä teettää salaojien korjaustyöt. </a:t>
            </a:r>
          </a:p>
          <a:p>
            <a:pPr lvl="1" eaLnBrk="1" hangingPunct="1"/>
            <a:r>
              <a:rPr lang="fi-FI" altLang="fi-FI" sz="2000"/>
              <a:t>Maanomistajan tulee toimittaa viipymättä salaojituskartat urakoitsijalle. 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numeron paikkamerkki 4">
            <a:extLst>
              <a:ext uri="{FF2B5EF4-FFF2-40B4-BE49-F238E27FC236}">
                <a16:creationId xmlns:a16="http://schemas.microsoft.com/office/drawing/2014/main" id="{4C6A5EA5-5353-FF4F-5048-4783F3B1C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9B2B1-3099-4E41-8B82-B0539B3AF28C}" type="slidenum">
              <a:rPr lang="fi-FI" altLang="fi-FI" b="0"/>
              <a:pPr/>
              <a:t>16</a:t>
            </a:fld>
            <a:endParaRPr lang="fi-FI" altLang="fi-FI" b="0"/>
          </a:p>
        </p:txBody>
      </p:sp>
      <p:pic>
        <p:nvPicPr>
          <p:cNvPr id="22531" name="Picture 4" descr="peltoa3">
            <a:extLst>
              <a:ext uri="{FF2B5EF4-FFF2-40B4-BE49-F238E27FC236}">
                <a16:creationId xmlns:a16="http://schemas.microsoft.com/office/drawing/2014/main" id="{92AB2CE9-3BC0-3E4C-61BA-41DEB2113D7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2791C343-443E-F6B1-662D-E5F212CEF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Ylijäämämaiden sijoitusalueet (läjitysalueet)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CB70A7CB-1BE8-570C-9CD0-D7A3F815A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/>
              <a:t>Suunnitelman mukaiset läjitysalueet merkitään maastoon ennen haltuunottokatselmusta.</a:t>
            </a:r>
          </a:p>
          <a:p>
            <a:pPr lvl="1" eaLnBrk="1" hangingPunct="1"/>
            <a:r>
              <a:rPr lang="fi-FI" altLang="fi-FI" sz="2000"/>
              <a:t>Läjitysalueeseen perustetaan tieoikeus tietyön ajaksi. </a:t>
            </a:r>
          </a:p>
          <a:p>
            <a:pPr lvl="1" eaLnBrk="1" hangingPunct="1"/>
            <a:r>
              <a:rPr lang="fi-FI" altLang="fi-FI" sz="2000"/>
              <a:t>Mahdolliset korvauskysymykset käsitellään tietoimituksessa ellei niistä ole sovittu kiinteistön omistajan ja tienpitäjän kesken</a:t>
            </a:r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uva 5" descr="Kuva19.jpg">
            <a:extLst>
              <a:ext uri="{FF2B5EF4-FFF2-40B4-BE49-F238E27FC236}">
                <a16:creationId xmlns:a16="http://schemas.microsoft.com/office/drawing/2014/main" id="{68684868-1017-A699-0D6B-D2F45373570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Dian numeron paikkamerkki 4">
            <a:extLst>
              <a:ext uri="{FF2B5EF4-FFF2-40B4-BE49-F238E27FC236}">
                <a16:creationId xmlns:a16="http://schemas.microsoft.com/office/drawing/2014/main" id="{31843501-3207-A733-DB00-578378CA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4B345-6838-4A89-B9E1-B231C9B44A75}" type="slidenum">
              <a:rPr lang="fi-FI" altLang="fi-FI" b="0"/>
              <a:pPr/>
              <a:t>17</a:t>
            </a:fld>
            <a:endParaRPr lang="fi-FI" altLang="fi-FI" b="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166BAC8-BE64-170D-AF63-75E219FF7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Rakentaminen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4332B535-7C33-5DAC-DA66-B20AD17CB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813" y="1520825"/>
            <a:ext cx="7893050" cy="4410075"/>
          </a:xfrm>
        </p:spPr>
        <p:txBody>
          <a:bodyPr/>
          <a:lstStyle/>
          <a:p>
            <a:pPr lvl="1" eaLnBrk="1" hangingPunct="1"/>
            <a:r>
              <a:rPr lang="fi-FI" altLang="fi-FI" sz="2000"/>
              <a:t>Kun alueet on otettu tienpitäjän haltuun, tienpitäjällä on oikeus aloittaa rakentamistyöt kyseisillä alueilla. Maanomistajan suostumuksella työt voidaan aloittaa jo ennen haltuunottoa. </a:t>
            </a:r>
          </a:p>
          <a:p>
            <a:pPr lvl="1" eaLnBrk="1" hangingPunct="1"/>
            <a:r>
              <a:rPr lang="fi-FI" altLang="fi-FI" sz="2000"/>
              <a:t>Rakentamisesta vastaa tienpitäjän valitsema urakoitsija.</a:t>
            </a:r>
            <a:r>
              <a:rPr lang="fi-FI" altLang="fi-FI" sz="2000" b="1"/>
              <a:t> </a:t>
            </a:r>
          </a:p>
          <a:p>
            <a:pPr marL="0" indent="0" eaLnBrk="1" hangingPunct="1"/>
            <a:endParaRPr lang="fi-FI" alt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numeron paikkamerkki 4">
            <a:extLst>
              <a:ext uri="{FF2B5EF4-FFF2-40B4-BE49-F238E27FC236}">
                <a16:creationId xmlns:a16="http://schemas.microsoft.com/office/drawing/2014/main" id="{6D94EA32-95D2-B011-22F9-98C51A61F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61D9F0-DB77-4B51-ACE9-A58206C64DAE}" type="slidenum">
              <a:rPr lang="fi-FI" altLang="fi-FI" b="0"/>
              <a:pPr/>
              <a:t>18</a:t>
            </a:fld>
            <a:endParaRPr lang="fi-FI" altLang="fi-FI" b="0"/>
          </a:p>
        </p:txBody>
      </p:sp>
      <p:pic>
        <p:nvPicPr>
          <p:cNvPr id="24579" name="Picture 5" descr="vettä">
            <a:extLst>
              <a:ext uri="{FF2B5EF4-FFF2-40B4-BE49-F238E27FC236}">
                <a16:creationId xmlns:a16="http://schemas.microsoft.com/office/drawing/2014/main" id="{6D1B350B-1298-224D-8A0C-1447E84AF1B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088E90B3-AE14-97A1-A1F2-88B40906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Työn aikaiset vahingot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302CAD2-D8D8-5EA5-19E2-E43CD4D2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 b="1"/>
              <a:t>Rakentamisen aikana voi kiinteistöihin kohdistua erilaisia vahinkoja. (louhinta- ja vettymisvahingot ym.)  </a:t>
            </a:r>
          </a:p>
          <a:p>
            <a:pPr lvl="1" eaLnBrk="1" hangingPunct="1"/>
            <a:r>
              <a:rPr lang="fi-FI" altLang="fi-FI" sz="2000" b="1"/>
              <a:t>Haltuun otetun tiealueen laajeneminen.</a:t>
            </a:r>
          </a:p>
          <a:p>
            <a:pPr lvl="1" eaLnBrk="1" hangingPunct="1"/>
            <a:r>
              <a:rPr lang="fi-FI" altLang="fi-FI" sz="2000" b="1"/>
              <a:t>Maanomistajat voivat neuvotella vahinkojen korjaamisesta välittömästi vahingon tapahduttua urakoitsijan/työmaan kanssa. Vahinko pyritään korjaamaan heti sen tapahduttua. </a:t>
            </a:r>
          </a:p>
          <a:p>
            <a:pPr lvl="1" eaLnBrk="1" hangingPunct="1"/>
            <a:r>
              <a:rPr lang="fi-FI" altLang="fi-FI" sz="2000" b="1"/>
              <a:t>Korvauskysymykset käsitellään tietoimituksessa ellei niistä ole sovittu työn aikana. </a:t>
            </a:r>
          </a:p>
          <a:p>
            <a:pPr lvl="1" eaLnBrk="1" hangingPunct="1"/>
            <a:r>
              <a:rPr lang="fi-FI" altLang="fi-FI" sz="2000" b="1">
                <a:solidFill>
                  <a:srgbClr val="FF0000"/>
                </a:solidFill>
              </a:rPr>
              <a:t>Maanomistajan tulee itse olla aktiivinen, jos vahinkoja aiheutuu!</a:t>
            </a:r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numeron paikkamerkki 4">
            <a:extLst>
              <a:ext uri="{FF2B5EF4-FFF2-40B4-BE49-F238E27FC236}">
                <a16:creationId xmlns:a16="http://schemas.microsoft.com/office/drawing/2014/main" id="{9D13EF4B-36C6-6C5C-1FD3-B2BE34573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6A30C3-FD42-41DA-BFD7-1388A02E9102}" type="slidenum">
              <a:rPr lang="fi-FI" altLang="fi-FI" b="0"/>
              <a:pPr/>
              <a:t>19</a:t>
            </a:fld>
            <a:endParaRPr lang="fi-FI" altLang="fi-FI" b="0"/>
          </a:p>
        </p:txBody>
      </p:sp>
      <p:pic>
        <p:nvPicPr>
          <p:cNvPr id="25603" name="Picture 5" descr="laskuoja">
            <a:extLst>
              <a:ext uri="{FF2B5EF4-FFF2-40B4-BE49-F238E27FC236}">
                <a16:creationId xmlns:a16="http://schemas.microsoft.com/office/drawing/2014/main" id="{2383F061-213A-FCFF-DC0B-8DC37F76915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E89595D9-205C-39A8-16BD-F324C0AF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Tien valmistuttua käynnistyy 2. vaiheen tietoimitus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2F7B26AE-C4EB-817E-E641-09564C043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/>
              <a:t>Tien valmistuttua tietoimituksessa tarkistetaan tiealueen laajuus.</a:t>
            </a:r>
          </a:p>
          <a:p>
            <a:pPr lvl="1" eaLnBrk="1" hangingPunct="1"/>
            <a:r>
              <a:rPr lang="fi-FI" altLang="fi-FI" sz="2000"/>
              <a:t>Haitan- ja vahingonkorvausasioiden käsittely käynnistyy.  </a:t>
            </a:r>
          </a:p>
          <a:p>
            <a:pPr lvl="1" eaLnBrk="1" hangingPunct="1"/>
            <a:r>
              <a:rPr lang="fi-FI" altLang="fi-FI" sz="2000"/>
              <a:t>Toimitusinsinööri määrää maapohjakorvaukset mahdollisista lisäalueista viran puolesta. Haittojen ja vahinkojen osalta maanomistajan on syytä tehdä korvausvaatimus. </a:t>
            </a:r>
          </a:p>
          <a:p>
            <a:pPr lvl="1" eaLnBrk="1" hangingPunct="1"/>
            <a:r>
              <a:rPr lang="fi-FI" altLang="fi-FI" sz="2000"/>
              <a:t>Korvausvaatimukset käydään läpi rakentamisen valmistuttua pidettävässä toimituskokouksessa (välikokous, näyttökokous) sekä maastokatselmuksessa. </a:t>
            </a:r>
          </a:p>
          <a:p>
            <a:pPr lvl="1" eaLnBrk="1" hangingPunct="1"/>
            <a:r>
              <a:rPr lang="fi-FI" altLang="fi-FI" sz="2000"/>
              <a:t>Loppukokouksessa määrätään lopulliset korvaukset mahdollisista lisäalueista sekä rakentamisesta aiheutuneista vahingoista ja kiinteistöön kohdistuvista pysyvänluonteisista haitoista. </a:t>
            </a:r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5" descr="Kuva1.jpg">
            <a:extLst>
              <a:ext uri="{FF2B5EF4-FFF2-40B4-BE49-F238E27FC236}">
                <a16:creationId xmlns:a16="http://schemas.microsoft.com/office/drawing/2014/main" id="{D448068B-D8AF-1800-AE71-8702945005B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Dian numeron paikkamerkki 4">
            <a:extLst>
              <a:ext uri="{FF2B5EF4-FFF2-40B4-BE49-F238E27FC236}">
                <a16:creationId xmlns:a16="http://schemas.microsoft.com/office/drawing/2014/main" id="{0F3AD02B-6B79-A7F0-0F63-F93C82C65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238881-D7C7-44CE-942C-8B3B86B40E9D}" type="slidenum">
              <a:rPr lang="fi-FI" altLang="fi-FI" b="0"/>
              <a:pPr/>
              <a:t>2</a:t>
            </a:fld>
            <a:endParaRPr lang="fi-FI" altLang="fi-FI" b="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F6635C3-321F-7C30-DFA7-F128A61CF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57225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Maantietoimituksen osapuolet ja roolit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DA479CB6-3BF7-DF15-69C2-2A4A98598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125538"/>
            <a:ext cx="7893050" cy="5130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i-FI" altLang="fi-FI"/>
              <a:t>_____________ ELY-keskus  (alueellinen tienpitäjä)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Toimituksen hakija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Toimituksessa maanomistajan tavoin asianosaisena 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Ottaa kantaa toimituksessa esitettyihin asioihin 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Tekee sopimuksia ja kauppoja maanomistajien kanssa 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Maksaa toimituksessa määrättävät korvaukset ja toimituskustannukset 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i-FI" altLang="fi-FI"/>
              <a:t>Maanmittauslaitos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/>
              <a:t>Toimitusinsinööri vastaa toimituksen suorittamisesta yhdessä uskottujen miesten kanssa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i-FI" altLang="fi-FI"/>
              <a:t>Maanomistaja/muun oikeuden omistaja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Toimituksen asianosainen 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Oikeus esittää vaatimuksia toimituksessa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Omien etujen turvaamiseksi toimittaa tietoja mm. korvausten maksua varten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Korvauksen saaja</a:t>
            </a:r>
          </a:p>
          <a:p>
            <a:pPr lvl="1" eaLnBrk="1" hangingPunct="1">
              <a:lnSpc>
                <a:spcPct val="90000"/>
              </a:lnSpc>
              <a:spcAft>
                <a:spcPts val="200"/>
              </a:spcAft>
            </a:pPr>
            <a:r>
              <a:rPr lang="fi-FI" altLang="fi-FI"/>
              <a:t>Oikeus valittaa toimituksessa tehdyistä päätöksistä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i-FI" altLang="fi-FI"/>
              <a:t>Tienpitäjän edustajana maantietoimituksessa toimii: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i-FI" altLang="fi-FI"/>
              <a:t>______________________________puh. ____________________</a:t>
            </a:r>
          </a:p>
          <a:p>
            <a:pPr marL="0" indent="0" eaLnBrk="1" hangingPunct="1">
              <a:lnSpc>
                <a:spcPct val="90000"/>
              </a:lnSpc>
            </a:pPr>
            <a:endParaRPr lang="fi-FI" alt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5" descr="Kuva22.jpg">
            <a:extLst>
              <a:ext uri="{FF2B5EF4-FFF2-40B4-BE49-F238E27FC236}">
                <a16:creationId xmlns:a16="http://schemas.microsoft.com/office/drawing/2014/main" id="{47AB6ADD-8D13-4198-0FF6-D4C631A889F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Dian numeron paikkamerkki 4">
            <a:extLst>
              <a:ext uri="{FF2B5EF4-FFF2-40B4-BE49-F238E27FC236}">
                <a16:creationId xmlns:a16="http://schemas.microsoft.com/office/drawing/2014/main" id="{EA91E70B-69BC-6EE5-8004-14E367E30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F734E7-0B30-4EE1-B445-F6C547502CE9}" type="slidenum">
              <a:rPr lang="fi-FI" altLang="fi-FI" b="0"/>
              <a:pPr/>
              <a:t>20</a:t>
            </a:fld>
            <a:endParaRPr lang="fi-FI" altLang="fi-FI" b="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835B0AE-BE43-173A-B84A-2631228DF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Lopulliset korvaukset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B57E27F-979D-4AF3-3BEF-58733ADA7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/>
              <a:t>Lunastustoimikunta määrää tien valmistuttua lopulliset korvaukset. Korvaus muodostuu kohteen, haitan ja vahingon korvauksista.</a:t>
            </a:r>
          </a:p>
          <a:p>
            <a:pPr lvl="1" eaLnBrk="1" hangingPunct="1"/>
            <a:r>
              <a:rPr lang="fi-FI" altLang="fi-FI" sz="2000"/>
              <a:t>Korvaus määrätään haltuunottohetken hintatasossa. Korvaukselle maksetaan 6 % korko haltuunottohetkestä. </a:t>
            </a:r>
          </a:p>
          <a:p>
            <a:pPr lvl="1" eaLnBrk="1" hangingPunct="1"/>
            <a:r>
              <a:rPr lang="fi-FI" altLang="fi-FI" sz="2000"/>
              <a:t>Korvaukset maksetaan yleensä 3 kuukauden kuluessa loppukokouksesta. Korvausten maksun viivästyessä korvaukselle maksetaan korkolain edellyttämää yliaikakorkoa. </a:t>
            </a:r>
          </a:p>
          <a:p>
            <a:pPr lvl="1" eaLnBrk="1" hangingPunct="1"/>
            <a:r>
              <a:rPr lang="fi-FI" altLang="fi-FI" sz="2000"/>
              <a:t>Korvauksen saaja on se, joka omistaa kiinteistön korvauksen määräämishetkellä. </a:t>
            </a:r>
          </a:p>
          <a:p>
            <a:pPr lvl="3" eaLnBrk="1" hangingPunct="1"/>
            <a:r>
              <a:rPr lang="fi-FI" altLang="fi-FI" sz="1800"/>
              <a:t>Jos kiinteistö vaihtaa omistajaa toimituksen aikana tulee oikeaksi todistettu jäljennös kauppakirjasta toimittaa lunastustoimikunnalle. Kauppakirjassa voidaan sopia kummalle korvaukset maksetaan. </a:t>
            </a:r>
          </a:p>
          <a:p>
            <a:pPr lvl="1" eaLnBrk="1" hangingPunct="1"/>
            <a:endParaRPr lang="fi-FI" altLang="fi-FI"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numeron paikkamerkki 4">
            <a:extLst>
              <a:ext uri="{FF2B5EF4-FFF2-40B4-BE49-F238E27FC236}">
                <a16:creationId xmlns:a16="http://schemas.microsoft.com/office/drawing/2014/main" id="{11270C37-BB99-F6E4-051A-FD4F908F0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7F7234-A659-4A2A-848A-31AFE28E7C85}" type="slidenum">
              <a:rPr lang="fi-FI" altLang="fi-FI" b="0"/>
              <a:pPr/>
              <a:t>21</a:t>
            </a:fld>
            <a:endParaRPr lang="fi-FI" altLang="fi-FI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37A0E44-D4F2-7CDA-0BE8-64DBB8052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Korvausten maksamista varten tarvittavat tiedot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4C7B5F6-B61D-162B-C947-F4A784B85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813" y="1341438"/>
            <a:ext cx="4687887" cy="4589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Kiinteistön lainhuuto yhdellä ihmisellä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600" dirty="0"/>
              <a:t>Tilikysely (maksun saajan nimi ja tilinumero)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Kiinteistön lainhuuto usealla ihmisellä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600" dirty="0"/>
              <a:t>Valtakirja tai jakosopimus (maksun saajan nimi ja tilinumero)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Kiinteistön lainhuuto kuolleen nimissä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600" dirty="0"/>
              <a:t>Jos perikunnalla on oma tili, voidaan korvaus maksaa sille ilman lisäselvitystä.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600" dirty="0"/>
              <a:t>Jos perikunnalla ei ole omaa tiliä, tarvitaan perukirja liitteineen sekä kaikkien perikunnan osakkaiden allekirjoittama valtakirja tai jakosopimus.</a:t>
            </a:r>
          </a:p>
          <a:p>
            <a:pPr marL="0" indent="0" eaLnBrk="1" hangingPunct="1">
              <a:lnSpc>
                <a:spcPct val="80000"/>
              </a:lnSpc>
            </a:pPr>
            <a:endParaRPr lang="fi-FI" altLang="fi-FI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i="1" dirty="0"/>
              <a:t>Mikäli korvaukseen oikeutettu ei toimita ELY-keskukselle tarvittavia tietoja, talletetaan korvaus aluehallintovirastoon. </a:t>
            </a:r>
          </a:p>
          <a:p>
            <a:pPr marL="0" indent="0" eaLnBrk="1" hangingPunct="1">
              <a:lnSpc>
                <a:spcPct val="80000"/>
              </a:lnSpc>
            </a:pPr>
            <a:endParaRPr lang="fi-FI" altLang="fi-FI" sz="1600" i="1" dirty="0"/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Lisätietoja: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Tilitiedot kysytään toimituksen loppukokouksen yhteydessä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i-FI" altLang="fi-FI" sz="1600" dirty="0"/>
              <a:t>_______________________________________ </a:t>
            </a:r>
          </a:p>
          <a:p>
            <a:pPr marL="0" indent="0" eaLnBrk="1" hangingPunct="1">
              <a:lnSpc>
                <a:spcPct val="80000"/>
              </a:lnSpc>
            </a:pPr>
            <a:endParaRPr lang="fi-FI" altLang="fi-FI" sz="1600" dirty="0"/>
          </a:p>
          <a:p>
            <a:pPr marL="0" indent="0" eaLnBrk="1" hangingPunct="1">
              <a:lnSpc>
                <a:spcPct val="80000"/>
              </a:lnSpc>
            </a:pPr>
            <a:endParaRPr lang="fi-FI" altLang="fi-FI" sz="1600" dirty="0"/>
          </a:p>
        </p:txBody>
      </p:sp>
      <p:graphicFrame>
        <p:nvGraphicFramePr>
          <p:cNvPr id="27653" name="Object 6">
            <a:extLst>
              <a:ext uri="{FF2B5EF4-FFF2-40B4-BE49-F238E27FC236}">
                <a16:creationId xmlns:a16="http://schemas.microsoft.com/office/drawing/2014/main" id="{FABA7823-7DAE-11E5-DF1E-8DB3A22158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6213" y="1052513"/>
          <a:ext cx="364331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2" imgH="8019915" progId="AcroExch.Document.7">
                  <p:embed/>
                </p:oleObj>
              </mc:Choice>
              <mc:Fallback>
                <p:oleObj name="Acrobat Document" r:id="rId2" imgW="5667122" imgH="8019915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1052513"/>
                        <a:ext cx="3643312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5" descr="Kuva4.jpg">
            <a:extLst>
              <a:ext uri="{FF2B5EF4-FFF2-40B4-BE49-F238E27FC236}">
                <a16:creationId xmlns:a16="http://schemas.microsoft.com/office/drawing/2014/main" id="{0E45C437-E8EB-FD58-3521-EEF719DF310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Dian numeron paikkamerkki 4">
            <a:extLst>
              <a:ext uri="{FF2B5EF4-FFF2-40B4-BE49-F238E27FC236}">
                <a16:creationId xmlns:a16="http://schemas.microsoft.com/office/drawing/2014/main" id="{9CFC1626-A23F-FB25-39E5-9D862E682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D8EBE-0A92-43D2-A5B2-047F0E896AC1}" type="slidenum">
              <a:rPr lang="fi-FI" altLang="fi-FI" b="0"/>
              <a:pPr/>
              <a:t>3</a:t>
            </a:fld>
            <a:endParaRPr lang="fi-FI" altLang="fi-FI" b="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5A257F8-0DBD-5442-7DE7-1006C008D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Hankkeen aikaisemmat vaiheet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3162E6E9-9E70-B9CD-9E45-2760A6BE7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893050" cy="4662487"/>
          </a:xfrm>
        </p:spPr>
        <p:txBody>
          <a:bodyPr/>
          <a:lstStyle/>
          <a:p>
            <a:pPr lvl="1" eaLnBrk="1" hangingPunct="1"/>
            <a:r>
              <a:rPr lang="fi-FI" altLang="fi-FI" sz="2000"/>
              <a:t>Tiesuunnitelmaan on liitetty arvio tien vaikutuksista sekä esitetty ne toimenpiteet, jotka ovat tarpeen tien haitallisten vaikutusten poistamiseksi tai vähentämiseksi. Suunnitelmassa on otettu mahdollisuuksien mukaan huomioon maanomistusolot. </a:t>
            </a:r>
          </a:p>
          <a:p>
            <a:pPr lvl="1" eaLnBrk="1" hangingPunct="1"/>
            <a:r>
              <a:rPr lang="fi-FI" altLang="fi-FI" sz="2000"/>
              <a:t>Tiesuunnitelma on käynyt läpi maantielain mukaisen käsittelyn. Maanomistajilla on ollut mahdollisuus lausua mielipiteensä suunnitelmista ja ne on huomioitu mahdollisuuksien mukaan.</a:t>
            </a:r>
          </a:p>
          <a:p>
            <a:pPr lvl="1" eaLnBrk="1" hangingPunct="1"/>
            <a:r>
              <a:rPr lang="fi-FI" altLang="fi-FI" sz="2000"/>
              <a:t>Tiesuunnitelmassa on osoitettu tien sijainti ja korkeusasema sekä laajuus siten, että tiealue on voitu merkitä maastoon. </a:t>
            </a:r>
          </a:p>
          <a:p>
            <a:pPr lvl="1" eaLnBrk="1" hangingPunct="1"/>
            <a:r>
              <a:rPr lang="fi-FI" altLang="fi-FI" sz="2000"/>
              <a:t>Tiesuunnitelma on lainvoimainen. 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6" descr="Kuva5.jpg">
            <a:extLst>
              <a:ext uri="{FF2B5EF4-FFF2-40B4-BE49-F238E27FC236}">
                <a16:creationId xmlns:a16="http://schemas.microsoft.com/office/drawing/2014/main" id="{7A65AF13-65DB-58A4-CF15-3A8E86B6F07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Dian numeron paikkamerkki 4">
            <a:extLst>
              <a:ext uri="{FF2B5EF4-FFF2-40B4-BE49-F238E27FC236}">
                <a16:creationId xmlns:a16="http://schemas.microsoft.com/office/drawing/2014/main" id="{DAD45361-84D6-3412-E4E7-CE273716EC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B6A7A6-4B6D-49EE-9E7B-46447150FD5F}" type="slidenum">
              <a:rPr lang="fi-FI" altLang="fi-FI" b="0"/>
              <a:pPr/>
              <a:t>4</a:t>
            </a:fld>
            <a:endParaRPr lang="fi-FI" altLang="fi-FI" b="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8132EE6-8EEC-042D-AFB6-793049755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692150"/>
            <a:ext cx="7896225" cy="615950"/>
          </a:xfrm>
        </p:spPr>
        <p:txBody>
          <a:bodyPr/>
          <a:lstStyle/>
          <a:p>
            <a:pPr eaLnBrk="1" hangingPunct="1"/>
            <a:r>
              <a:rPr lang="fi-FI" altLang="fi-FI"/>
              <a:t>Maantietoimituksen tarkoitus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58F7772-4ED5-2ACB-E6FF-7B98E979C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92263"/>
            <a:ext cx="7893050" cy="4589462"/>
          </a:xfrm>
        </p:spPr>
        <p:txBody>
          <a:bodyPr/>
          <a:lstStyle/>
          <a:p>
            <a:pPr lvl="1" eaLnBrk="1" hangingPunct="1"/>
            <a:r>
              <a:rPr lang="fi-FI" altLang="fi-FI" sz="2000"/>
              <a:t>Maantietoimituksessa lunastetaan tienpitäjälle tiehanketta varten tarvittavat alueet sekä oikeudet. Lunastamisessa noudatetaan lunastus- ja maantielakia.</a:t>
            </a:r>
          </a:p>
          <a:p>
            <a:pPr lvl="1" eaLnBrk="1" hangingPunct="1"/>
            <a:r>
              <a:rPr lang="fi-FI" altLang="fi-FI" sz="2000"/>
              <a:t>Lunastuksen kohde vahvistetaan lunastuspäätöksessä tiesuunnitelman tai maanomistajan antaman kirjallisen suostumuksen perusteella, tarvittaessa tienpitäjän osoituksen mukaan. </a:t>
            </a:r>
          </a:p>
          <a:p>
            <a:pPr lvl="1" eaLnBrk="1" hangingPunct="1"/>
            <a:r>
              <a:rPr lang="fi-FI" altLang="fi-FI" sz="2000"/>
              <a:t>Tiealueeksi vahvistettu alue siirtyy lunastuspäätöksen saatua lainvoiman tienpitäjän </a:t>
            </a:r>
            <a:r>
              <a:rPr lang="fi-FI" altLang="fi-FI" sz="2000" i="1"/>
              <a:t>omistukseen</a:t>
            </a:r>
            <a:r>
              <a:rPr lang="fi-FI" altLang="fi-FI" sz="2000"/>
              <a:t> (MTL 57§).</a:t>
            </a:r>
          </a:p>
          <a:p>
            <a:pPr lvl="1" eaLnBrk="1" hangingPunct="1"/>
            <a:r>
              <a:rPr lang="fi-FI" altLang="fi-FI" sz="2000"/>
              <a:t>Siltoihin, tunneleihin yms. perustetaan tieoikeus. (MTL 58§)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4F262494-ABCA-C416-49E2-0B925BD17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9392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6" tIns="47888" rIns="95776" bIns="47888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fi-FI" altLang="fi-FI" sz="24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8" descr="Kuva6.jpg">
            <a:extLst>
              <a:ext uri="{FF2B5EF4-FFF2-40B4-BE49-F238E27FC236}">
                <a16:creationId xmlns:a16="http://schemas.microsoft.com/office/drawing/2014/main" id="{E6184C05-0E75-61B8-DCF4-23EBCFA8449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Dian numeron paikkamerkki 4">
            <a:extLst>
              <a:ext uri="{FF2B5EF4-FFF2-40B4-BE49-F238E27FC236}">
                <a16:creationId xmlns:a16="http://schemas.microsoft.com/office/drawing/2014/main" id="{F3B9A795-EB42-B7D5-A134-A75C6C9DE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F091D1-0EA0-4C67-AC66-0742F0E29714}" type="slidenum">
              <a:rPr lang="fi-FI" altLang="fi-FI" b="0"/>
              <a:pPr/>
              <a:t>5</a:t>
            </a:fld>
            <a:endParaRPr lang="fi-FI" altLang="fi-FI" b="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34E345F-2E53-786E-52CC-F1B634B85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Tiehankkeen</a:t>
            </a:r>
            <a:r>
              <a:rPr lang="fi-FI" altLang="fi-FI" sz="2000"/>
              <a:t> </a:t>
            </a:r>
            <a:r>
              <a:rPr lang="fi-FI" altLang="fi-FI"/>
              <a:t>käsittely kahtena maantietoimituksena</a:t>
            </a:r>
            <a:endParaRPr lang="fi-FI" altLang="fi-FI" sz="2000"/>
          </a:p>
        </p:txBody>
      </p:sp>
      <p:sp>
        <p:nvSpPr>
          <p:cNvPr id="11269" name="Rectangle 14">
            <a:extLst>
              <a:ext uri="{FF2B5EF4-FFF2-40B4-BE49-F238E27FC236}">
                <a16:creationId xmlns:a16="http://schemas.microsoft.com/office/drawing/2014/main" id="{364ECBE3-AC50-3DB8-D965-101F24F7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7338"/>
            <a:ext cx="3095625" cy="18716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fi-FI" altLang="fi-FI" sz="1600"/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Haltuunottovalmistelut ja </a:t>
            </a:r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-katselmus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tiealueen määrittäminen ja</a:t>
            </a:r>
          </a:p>
          <a:p>
            <a:pPr eaLnBrk="1" hangingPunct="1">
              <a:spcAft>
                <a:spcPct val="0"/>
              </a:spcAft>
            </a:pPr>
            <a:r>
              <a:rPr lang="fi-FI" altLang="fi-FI" sz="1600" b="0"/>
              <a:t>  maastoon merkintä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tietoimituskartan laatiminen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haltuunotto (tietoimituksen </a:t>
            </a:r>
          </a:p>
          <a:p>
            <a:pPr eaLnBrk="1" hangingPunct="1">
              <a:spcAft>
                <a:spcPct val="0"/>
              </a:spcAft>
            </a:pPr>
            <a:r>
              <a:rPr lang="fi-FI" altLang="fi-FI" sz="1600" b="0"/>
              <a:t>  aloituskokous)</a:t>
            </a:r>
          </a:p>
          <a:p>
            <a:pPr eaLnBrk="1" hangingPunct="1">
              <a:spcAft>
                <a:spcPct val="0"/>
              </a:spcAft>
            </a:pPr>
            <a:endParaRPr lang="fi-FI" altLang="fi-FI" b="0"/>
          </a:p>
        </p:txBody>
      </p:sp>
      <p:sp>
        <p:nvSpPr>
          <p:cNvPr id="11270" name="Rectangle 17">
            <a:extLst>
              <a:ext uri="{FF2B5EF4-FFF2-40B4-BE49-F238E27FC236}">
                <a16:creationId xmlns:a16="http://schemas.microsoft.com/office/drawing/2014/main" id="{F744A54A-8205-C303-BE14-CC0FA5F0B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13325"/>
            <a:ext cx="3095625" cy="11160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fi-FI" altLang="fi-FI" sz="1600"/>
              <a:t>Loppukokous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Päätös korvauksista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Korvausten maksaminen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Valitusoikeus</a:t>
            </a:r>
          </a:p>
        </p:txBody>
      </p:sp>
      <p:sp>
        <p:nvSpPr>
          <p:cNvPr id="11271" name="Rectangle 18">
            <a:extLst>
              <a:ext uri="{FF2B5EF4-FFF2-40B4-BE49-F238E27FC236}">
                <a16:creationId xmlns:a16="http://schemas.microsoft.com/office/drawing/2014/main" id="{948E92B4-11D2-03C7-5E51-869E6CFE8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013325"/>
            <a:ext cx="3095625" cy="11160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fi-FI" altLang="fi-FI" sz="1600"/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Loppukokous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Päätös korvauksista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Korvausten maksaminen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Valitusoikeus</a:t>
            </a:r>
          </a:p>
          <a:p>
            <a:pPr eaLnBrk="1" hangingPunct="1">
              <a:spcAft>
                <a:spcPct val="0"/>
              </a:spcAft>
            </a:pPr>
            <a:endParaRPr lang="fi-FI" altLang="fi-FI" b="0"/>
          </a:p>
        </p:txBody>
      </p:sp>
      <p:sp>
        <p:nvSpPr>
          <p:cNvPr id="11272" name="Rectangle 19">
            <a:extLst>
              <a:ext uri="{FF2B5EF4-FFF2-40B4-BE49-F238E27FC236}">
                <a16:creationId xmlns:a16="http://schemas.microsoft.com/office/drawing/2014/main" id="{E5BF7B3C-376D-461A-12B9-4C07DF46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3463"/>
            <a:ext cx="3097213" cy="1260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fi-FI" altLang="fi-FI" sz="1600" b="0"/>
          </a:p>
          <a:p>
            <a:pPr eaLnBrk="1" hangingPunct="1">
              <a:spcAft>
                <a:spcPct val="0"/>
              </a:spcAft>
            </a:pPr>
            <a:endParaRPr lang="fi-FI" altLang="fi-FI" sz="1600"/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Korvausten käsittely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b="0"/>
              <a:t> </a:t>
            </a:r>
            <a:r>
              <a:rPr lang="fi-FI" altLang="fi-FI" sz="1600" b="0"/>
              <a:t>maapohja ja muu omaisuus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korvausvaatimus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tienpitäjän vastine vaatimuksiin</a:t>
            </a:r>
          </a:p>
          <a:p>
            <a:pPr eaLnBrk="1" hangingPunct="1">
              <a:spcAft>
                <a:spcPct val="0"/>
              </a:spcAft>
            </a:pPr>
            <a:r>
              <a:rPr lang="fi-FI" altLang="fi-FI" b="0"/>
              <a:t> </a:t>
            </a:r>
          </a:p>
          <a:p>
            <a:pPr eaLnBrk="1" hangingPunct="1">
              <a:spcAft>
                <a:spcPct val="0"/>
              </a:spcAft>
            </a:pPr>
            <a:endParaRPr lang="fi-FI" altLang="fi-FI" b="0"/>
          </a:p>
        </p:txBody>
      </p:sp>
      <p:sp>
        <p:nvSpPr>
          <p:cNvPr id="11273" name="Text Box 27">
            <a:extLst>
              <a:ext uri="{FF2B5EF4-FFF2-40B4-BE49-F238E27FC236}">
                <a16:creationId xmlns:a16="http://schemas.microsoft.com/office/drawing/2014/main" id="{B18A1CF6-E6EA-C00D-CCD1-CF879CDE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125538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fi-FI" altLang="fi-FI" u="sng">
                <a:solidFill>
                  <a:schemeClr val="accent2"/>
                </a:solidFill>
              </a:rPr>
              <a:t>Ensimmäisen vaiheen toimitus</a:t>
            </a:r>
          </a:p>
        </p:txBody>
      </p:sp>
      <p:sp>
        <p:nvSpPr>
          <p:cNvPr id="11274" name="Rectangle 28">
            <a:extLst>
              <a:ext uri="{FF2B5EF4-FFF2-40B4-BE49-F238E27FC236}">
                <a16:creationId xmlns:a16="http://schemas.microsoft.com/office/drawing/2014/main" id="{62AC9501-1CD0-6CAC-D024-7EDBC35E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1125538"/>
            <a:ext cx="309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fi-FI" altLang="fi-FI" u="sng">
                <a:solidFill>
                  <a:schemeClr val="accent2"/>
                </a:solidFill>
              </a:rPr>
              <a:t>Toisen vaiheen toimitus</a:t>
            </a:r>
          </a:p>
        </p:txBody>
      </p:sp>
      <p:sp>
        <p:nvSpPr>
          <p:cNvPr id="11275" name="Rectangle 29">
            <a:extLst>
              <a:ext uri="{FF2B5EF4-FFF2-40B4-BE49-F238E27FC236}">
                <a16:creationId xmlns:a16="http://schemas.microsoft.com/office/drawing/2014/main" id="{946231E3-F750-5810-E1FB-1AC8B616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665288"/>
            <a:ext cx="3095625" cy="1222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fi-FI" altLang="fi-FI" sz="1600"/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Aloituskokous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b="0"/>
              <a:t> </a:t>
            </a:r>
            <a:r>
              <a:rPr lang="fi-FI" altLang="fi-FI" sz="1600" b="0"/>
              <a:t>tiealueen tarkistaminen 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tietoimituskartan tarkistaminen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muutosten hyväksyntä</a:t>
            </a:r>
          </a:p>
          <a:p>
            <a:pPr eaLnBrk="1" hangingPunct="1">
              <a:spcAft>
                <a:spcPct val="0"/>
              </a:spcAft>
            </a:pPr>
            <a:endParaRPr lang="fi-FI" altLang="fi-FI" b="0"/>
          </a:p>
        </p:txBody>
      </p:sp>
      <p:sp>
        <p:nvSpPr>
          <p:cNvPr id="11276" name="Rectangle 31">
            <a:extLst>
              <a:ext uri="{FF2B5EF4-FFF2-40B4-BE49-F238E27FC236}">
                <a16:creationId xmlns:a16="http://schemas.microsoft.com/office/drawing/2014/main" id="{26CD04B8-3D78-01CA-71BC-41E78310A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176588"/>
            <a:ext cx="3095625" cy="16922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fi-FI" altLang="fi-FI" sz="1600" b="0"/>
          </a:p>
          <a:p>
            <a:pPr eaLnBrk="1" hangingPunct="1">
              <a:spcAft>
                <a:spcPct val="0"/>
              </a:spcAft>
            </a:pPr>
            <a:endParaRPr lang="fi-FI" altLang="fi-FI" sz="1600"/>
          </a:p>
          <a:p>
            <a:pPr eaLnBrk="1" hangingPunct="1">
              <a:spcAft>
                <a:spcPct val="0"/>
              </a:spcAft>
            </a:pPr>
            <a:r>
              <a:rPr lang="fi-FI" altLang="fi-FI" sz="1600"/>
              <a:t>Korvausten käsittely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b="0"/>
              <a:t> </a:t>
            </a:r>
            <a:r>
              <a:rPr lang="fi-FI" altLang="fi-FI" sz="1600" b="0"/>
              <a:t>haitat ja vahingot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tiealuemuutokset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korvausvaatimus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katselmus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fi-FI" altLang="fi-FI" sz="1600" b="0"/>
              <a:t> tienpitäjän vastine vaatimuksiin</a:t>
            </a:r>
          </a:p>
          <a:p>
            <a:pPr eaLnBrk="1" hangingPunct="1">
              <a:spcAft>
                <a:spcPct val="0"/>
              </a:spcAft>
            </a:pPr>
            <a:r>
              <a:rPr lang="fi-FI" altLang="fi-FI" b="0"/>
              <a:t> </a:t>
            </a:r>
          </a:p>
          <a:p>
            <a:pPr eaLnBrk="1" hangingPunct="1">
              <a:spcAft>
                <a:spcPct val="0"/>
              </a:spcAft>
            </a:pPr>
            <a:endParaRPr lang="fi-FI" altLang="fi-FI" b="0"/>
          </a:p>
        </p:txBody>
      </p:sp>
      <p:cxnSp>
        <p:nvCxnSpPr>
          <p:cNvPr id="11277" name="AutoShape 32">
            <a:extLst>
              <a:ext uri="{FF2B5EF4-FFF2-40B4-BE49-F238E27FC236}">
                <a16:creationId xmlns:a16="http://schemas.microsoft.com/office/drawing/2014/main" id="{CD3EE6E8-466B-5D4E-4B67-98BFAB31AB44}"/>
              </a:ext>
            </a:extLst>
          </p:cNvPr>
          <p:cNvCxnSpPr>
            <a:cxnSpLocks noChangeShapeType="1"/>
            <a:stCxn id="11269" idx="1"/>
            <a:endCxn id="11272" idx="1"/>
          </p:cNvCxnSpPr>
          <p:nvPr/>
        </p:nvCxnSpPr>
        <p:spPr bwMode="auto">
          <a:xfrm rot="10800000" flipV="1">
            <a:off x="755650" y="2492375"/>
            <a:ext cx="1588" cy="1711325"/>
          </a:xfrm>
          <a:prstGeom prst="bent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34">
            <a:extLst>
              <a:ext uri="{FF2B5EF4-FFF2-40B4-BE49-F238E27FC236}">
                <a16:creationId xmlns:a16="http://schemas.microsoft.com/office/drawing/2014/main" id="{A45B36EE-525F-8C2A-588D-2433581CAC31}"/>
              </a:ext>
            </a:extLst>
          </p:cNvPr>
          <p:cNvCxnSpPr>
            <a:cxnSpLocks noChangeShapeType="1"/>
            <a:stCxn id="11270" idx="3"/>
            <a:endCxn id="11275" idx="1"/>
          </p:cNvCxnSpPr>
          <p:nvPr/>
        </p:nvCxnSpPr>
        <p:spPr bwMode="auto">
          <a:xfrm flipV="1">
            <a:off x="3851275" y="2276475"/>
            <a:ext cx="1441450" cy="3294063"/>
          </a:xfrm>
          <a:prstGeom prst="bentConnector3">
            <a:avLst>
              <a:gd name="adj1" fmla="val 50000"/>
            </a:avLst>
          </a:prstGeom>
          <a:noFill/>
          <a:ln w="22225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35">
            <a:extLst>
              <a:ext uri="{FF2B5EF4-FFF2-40B4-BE49-F238E27FC236}">
                <a16:creationId xmlns:a16="http://schemas.microsoft.com/office/drawing/2014/main" id="{8D2CD23B-8B78-032D-CCD1-9CA729416715}"/>
              </a:ext>
            </a:extLst>
          </p:cNvPr>
          <p:cNvCxnSpPr>
            <a:cxnSpLocks noChangeShapeType="1"/>
            <a:stCxn id="11275" idx="3"/>
            <a:endCxn id="11276" idx="3"/>
          </p:cNvCxnSpPr>
          <p:nvPr/>
        </p:nvCxnSpPr>
        <p:spPr bwMode="auto">
          <a:xfrm>
            <a:off x="8388350" y="2276475"/>
            <a:ext cx="1588" cy="1746250"/>
          </a:xfrm>
          <a:prstGeom prst="bent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Kulmayhdysviiva 60">
            <a:extLst>
              <a:ext uri="{FF2B5EF4-FFF2-40B4-BE49-F238E27FC236}">
                <a16:creationId xmlns:a16="http://schemas.microsoft.com/office/drawing/2014/main" id="{718F384E-17BF-93DD-3D4F-D1F8264307C3}"/>
              </a:ext>
            </a:extLst>
          </p:cNvPr>
          <p:cNvCxnSpPr>
            <a:endCxn id="11270" idx="1"/>
          </p:cNvCxnSpPr>
          <p:nvPr/>
        </p:nvCxnSpPr>
        <p:spPr>
          <a:xfrm rot="16200000" flipH="1">
            <a:off x="-26988" y="4787901"/>
            <a:ext cx="1349375" cy="21590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Kulmayhdysviiva 78">
            <a:extLst>
              <a:ext uri="{FF2B5EF4-FFF2-40B4-BE49-F238E27FC236}">
                <a16:creationId xmlns:a16="http://schemas.microsoft.com/office/drawing/2014/main" id="{7D831955-E127-3023-3347-BF4EE0FF4C86}"/>
              </a:ext>
            </a:extLst>
          </p:cNvPr>
          <p:cNvCxnSpPr>
            <a:endCxn id="11271" idx="3"/>
          </p:cNvCxnSpPr>
          <p:nvPr/>
        </p:nvCxnSpPr>
        <p:spPr>
          <a:xfrm rot="5400000">
            <a:off x="7731918" y="4698207"/>
            <a:ext cx="1528763" cy="2159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AutoShape 21">
            <a:extLst>
              <a:ext uri="{FF2B5EF4-FFF2-40B4-BE49-F238E27FC236}">
                <a16:creationId xmlns:a16="http://schemas.microsoft.com/office/drawing/2014/main" id="{7D496396-EC2F-46B6-4C87-F424CB2B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1944688" cy="7286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i-FI" altLang="fi-FI" sz="1600"/>
              <a:t> Rakentaminen</a:t>
            </a:r>
            <a:endParaRPr lang="fi-FI" alt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uva 5" descr="Kuva7.jpg">
            <a:extLst>
              <a:ext uri="{FF2B5EF4-FFF2-40B4-BE49-F238E27FC236}">
                <a16:creationId xmlns:a16="http://schemas.microsoft.com/office/drawing/2014/main" id="{4A6D0374-A3D0-3971-EBB4-234ED150932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Dian numeron paikkamerkki 4">
            <a:extLst>
              <a:ext uri="{FF2B5EF4-FFF2-40B4-BE49-F238E27FC236}">
                <a16:creationId xmlns:a16="http://schemas.microsoft.com/office/drawing/2014/main" id="{97BABE41-8EFB-19C2-E129-4F29DC371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6473F-CCFE-4AA4-836B-14A01FF6E06E}" type="slidenum">
              <a:rPr lang="fi-FI" altLang="fi-FI" b="0"/>
              <a:pPr/>
              <a:t>6</a:t>
            </a:fld>
            <a:endParaRPr lang="fi-FI" altLang="fi-FI" b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908311A-3BF4-4FA3-D9A4-4A4C40DE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Tiealueen maastoon merkintä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D710C727-696F-F51D-8D0F-7AB83CF3F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813" y="1376363"/>
            <a:ext cx="7893050" cy="4554537"/>
          </a:xfrm>
        </p:spPr>
        <p:txBody>
          <a:bodyPr/>
          <a:lstStyle/>
          <a:p>
            <a:pPr lvl="1" eaLnBrk="1" hangingPunct="1"/>
            <a:r>
              <a:rPr lang="fi-FI" altLang="fi-FI" sz="2000"/>
              <a:t>Lopullinen tiealueen raja merkitään maastoon ennen haltuunottoa oranssinvärisillä muovipaaluilla ja pyykeillä</a:t>
            </a:r>
          </a:p>
          <a:p>
            <a:pPr lvl="1" eaLnBrk="1" hangingPunct="1"/>
            <a:r>
              <a:rPr lang="fi-FI" altLang="fi-FI" sz="2000"/>
              <a:t>Rajan etäisyys tien rakenteen ulkoreunasta on 2 - 5 m. </a:t>
            </a:r>
          </a:p>
          <a:p>
            <a:pPr lvl="1" eaLnBrk="1" hangingPunct="1"/>
            <a:r>
              <a:rPr lang="fi-FI" altLang="fi-FI" sz="2000"/>
              <a:t>Maantiehen kuuluvat maantielain 5 §:n mukaan:</a:t>
            </a:r>
          </a:p>
          <a:p>
            <a:pPr lvl="2" indent="0" eaLnBrk="1" hangingPunct="1"/>
            <a:r>
              <a:rPr lang="fi-FI" altLang="fi-FI" sz="1600" b="0"/>
              <a:t>1) ajorata pientareineen ja muut liikenteen käyttöön tarkoitetut alueet, kuten jalkakäytävä ja pyörätie, erikoiskuljetustie, pysäköintipaikka tai -alue, joukkoliikennettä ja sen käyttöä palveleva alue taikka levähdys-, varasto- tai kuormausalue;</a:t>
            </a:r>
          </a:p>
          <a:p>
            <a:pPr lvl="2" indent="0" eaLnBrk="1" hangingPunct="1"/>
            <a:r>
              <a:rPr lang="fi-FI" altLang="fi-FI" sz="1600" b="0"/>
              <a:t>2) edellä 1 kohdassa mainittujen alueiden säilymistä ja käyttämistä varten pysyvästi tarvittavat ja niihin välittömästi liittyvät rakenteet, rakennelmat ja laitteet;</a:t>
            </a:r>
          </a:p>
          <a:p>
            <a:pPr lvl="2" indent="0" eaLnBrk="1" hangingPunct="1"/>
            <a:r>
              <a:rPr lang="fi-FI" altLang="fi-FI" sz="1600" b="0"/>
              <a:t>3) liikenteen ohjauslaitteet ja muut tienkäyttäjien opastukseen tarvittavat rakenteet, rakennelmat ja laitteet; sekä</a:t>
            </a:r>
          </a:p>
          <a:p>
            <a:pPr lvl="2" indent="0" eaLnBrk="1" hangingPunct="1"/>
            <a:r>
              <a:rPr lang="fi-FI" altLang="fi-FI" sz="1600" b="0"/>
              <a:t>4) muut tienpitoa taikka liikennettä tai sen haittojen ehkäisemistä varten tarpeelliset alueet, rakenteet, rakennelmat ja laitteet, kuten melueste ja riista-aita.</a:t>
            </a:r>
          </a:p>
          <a:p>
            <a:pPr lvl="2" indent="0" eaLnBrk="1" hangingPunct="1"/>
            <a:r>
              <a:rPr lang="fi-FI" altLang="fi-FI" sz="1600" b="0"/>
              <a:t>Maantiehen kuuluu varalaskupaikka, joka on määrätty tiehen liitettäväksi, sekä alue, joka tarvitaan valtakunnan rajan ylittävästä tieliikenteestä aiheutuvia toimintoja varten. </a:t>
            </a:r>
          </a:p>
          <a:p>
            <a:pPr marL="0" indent="0" eaLnBrk="1" hangingPunct="1"/>
            <a:r>
              <a:rPr lang="fi-FI" altLang="fi-FI"/>
              <a:t>  </a:t>
            </a:r>
          </a:p>
          <a:p>
            <a:pPr marL="0" indent="0" eaLnBrk="1" hangingPunct="1"/>
            <a:endParaRPr lang="fi-FI" altLang="fi-FI"/>
          </a:p>
          <a:p>
            <a:pPr marL="0" indent="0" eaLnBrk="1" hangingPunct="1"/>
            <a:endParaRPr lang="fi-FI" alt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numeron paikkamerkki 4">
            <a:extLst>
              <a:ext uri="{FF2B5EF4-FFF2-40B4-BE49-F238E27FC236}">
                <a16:creationId xmlns:a16="http://schemas.microsoft.com/office/drawing/2014/main" id="{FB23E002-9EC4-C2CC-E9FC-1437E622E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0EA956-37A7-4942-8084-246AC4A54A7E}" type="slidenum">
              <a:rPr lang="fi-FI" altLang="fi-FI" b="0"/>
              <a:pPr/>
              <a:t>7</a:t>
            </a:fld>
            <a:endParaRPr lang="fi-FI" altLang="fi-FI" b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2F0AB0-71E4-5987-3CD5-148F7ED61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Poikkileikkaus</a:t>
            </a:r>
          </a:p>
        </p:txBody>
      </p:sp>
      <p:pic>
        <p:nvPicPr>
          <p:cNvPr id="13316" name="Kuva 4" descr="poikkarisuomi2-5.JPG">
            <a:extLst>
              <a:ext uri="{FF2B5EF4-FFF2-40B4-BE49-F238E27FC236}">
                <a16:creationId xmlns:a16="http://schemas.microsoft.com/office/drawing/2014/main" id="{889B53C5-3BD4-83B1-D6F7-CA43287E0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22525"/>
            <a:ext cx="79914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5" descr="Kuva9.jpg">
            <a:extLst>
              <a:ext uri="{FF2B5EF4-FFF2-40B4-BE49-F238E27FC236}">
                <a16:creationId xmlns:a16="http://schemas.microsoft.com/office/drawing/2014/main" id="{9BF51978-221E-E85C-E845-FDAF2EDC44E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Dian numeron paikkamerkki 4">
            <a:extLst>
              <a:ext uri="{FF2B5EF4-FFF2-40B4-BE49-F238E27FC236}">
                <a16:creationId xmlns:a16="http://schemas.microsoft.com/office/drawing/2014/main" id="{B0A33C9E-87E3-D014-196E-7127E1A80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18AB8-0B3E-4249-ABC2-C634259B5D51}" type="slidenum">
              <a:rPr lang="fi-FI" altLang="fi-FI" b="0"/>
              <a:pPr/>
              <a:t>8</a:t>
            </a:fld>
            <a:endParaRPr lang="fi-FI" altLang="fi-FI" b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8CC17E7-F285-EEC8-3AE5-4925462E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Haltuun otettavalla alueella oleva omaisuus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F984D0A-36D9-1F06-DCDB-CCEDADB8B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893050" cy="4589462"/>
          </a:xfrm>
        </p:spPr>
        <p:txBody>
          <a:bodyPr/>
          <a:lstStyle/>
          <a:p>
            <a:pPr lvl="1" eaLnBrk="1" hangingPunct="1"/>
            <a:r>
              <a:rPr lang="fi-FI" altLang="fi-FI" sz="2000"/>
              <a:t>Lunastustoimikunta on luetteloinut tiealueelle jäävä omaisuus  </a:t>
            </a:r>
          </a:p>
          <a:p>
            <a:pPr lvl="1" eaLnBrk="1" hangingPunct="1"/>
            <a:r>
              <a:rPr lang="fi-FI" altLang="fi-FI" sz="2000"/>
              <a:t>Haltuunottokatselmuksen yhteydessä maanomistajalle varataan tilaisuus tulla kuulluksi ja lausua mielipiteensä haltuunotettavasta omaisuudesta.</a:t>
            </a:r>
          </a:p>
          <a:p>
            <a:pPr lvl="1" eaLnBrk="1" hangingPunct="1"/>
            <a:r>
              <a:rPr lang="fi-FI" altLang="fi-FI" sz="2000"/>
              <a:t>Haltuunottokokouksen jälkeen tienpitäjällä on oikeus aloittaa rakentamistyöt ja poistaa tai siirtää haltuun otettavalla alueella oleva omaisuus.</a:t>
            </a:r>
          </a:p>
          <a:p>
            <a:pPr lvl="1" eaLnBrk="1" hangingPunct="1"/>
            <a:r>
              <a:rPr lang="fi-FI" altLang="fi-FI" sz="2000"/>
              <a:t>Mikäli omistaja ei siirrä haltuun otettavalla alueella olevaa omaisuutta annetussa määräajassa, tiepitäjä poistaa omaisuuden.</a:t>
            </a:r>
          </a:p>
          <a:p>
            <a:pPr marL="0" indent="0" eaLnBrk="1" hangingPunct="1"/>
            <a:endParaRPr lang="fi-FI" altLang="fi-FI" sz="2000"/>
          </a:p>
          <a:p>
            <a:pPr marL="0" indent="0" eaLnBrk="1" hangingPunct="1"/>
            <a:endParaRPr lang="fi-FI" altLang="fi-FI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uva 5" descr="Kuva10.jpg">
            <a:extLst>
              <a:ext uri="{FF2B5EF4-FFF2-40B4-BE49-F238E27FC236}">
                <a16:creationId xmlns:a16="http://schemas.microsoft.com/office/drawing/2014/main" id="{2C2858D4-D27F-EA0F-7D46-38187D0C039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9763"/>
            <a:ext cx="8280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Dian numeron paikkamerkki 4">
            <a:extLst>
              <a:ext uri="{FF2B5EF4-FFF2-40B4-BE49-F238E27FC236}">
                <a16:creationId xmlns:a16="http://schemas.microsoft.com/office/drawing/2014/main" id="{57B252AF-6B2F-D33C-65C8-56EA694B5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40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D31CDE-12FE-4DB0-B869-73A64E75C1BC}" type="slidenum">
              <a:rPr lang="fi-FI" altLang="fi-FI" b="0"/>
              <a:pPr/>
              <a:t>9</a:t>
            </a:fld>
            <a:endParaRPr lang="fi-FI" altLang="fi-FI" b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2A4CD359-1DA0-CF1B-DDCB-3BBBEBD9A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Ensimmäisen</a:t>
            </a:r>
            <a:r>
              <a:rPr lang="fi-FI" altLang="fi-FI" sz="2000"/>
              <a:t> </a:t>
            </a:r>
            <a:r>
              <a:rPr lang="fi-FI" altLang="fi-FI"/>
              <a:t>vaiheen maantietoimitus</a:t>
            </a:r>
            <a:endParaRPr lang="fi-FI" altLang="fi-FI" sz="20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72515465-A662-055A-B007-D04F0B456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2000" dirty="0"/>
              <a:t>Maantietoimituksessa käsitellään maapohjan ja muun omaisuuden korvaukset </a:t>
            </a:r>
          </a:p>
          <a:p>
            <a:pPr lvl="1" eaLnBrk="1" hangingPunct="1"/>
            <a:r>
              <a:rPr lang="fi-FI" altLang="fi-FI" sz="2000" dirty="0"/>
              <a:t>Maapohjakorvaukset määrätään viran puolesta.  </a:t>
            </a:r>
          </a:p>
          <a:p>
            <a:pPr lvl="1" eaLnBrk="1" hangingPunct="1"/>
            <a:r>
              <a:rPr lang="fi-FI" altLang="fi-FI" sz="2000" dirty="0"/>
              <a:t>Korvausvaatimukset käydään läpi tarvittaessa  toimituskokouksessa  sekä maastokatselmuksessa. </a:t>
            </a:r>
          </a:p>
          <a:p>
            <a:pPr lvl="1" eaLnBrk="1" hangingPunct="1"/>
            <a:r>
              <a:rPr lang="fi-FI" altLang="fi-FI" sz="2000" dirty="0"/>
              <a:t>Tienpitäjä antaa vastineen esitettyihin korvausvaatimuksiin</a:t>
            </a:r>
          </a:p>
          <a:p>
            <a:pPr lvl="1" eaLnBrk="1" hangingPunct="1"/>
            <a:r>
              <a:rPr lang="fi-FI" altLang="fi-FI" sz="2000" dirty="0"/>
              <a:t>Loppukokouksessa annetaan lunastuspäätös ja määrätään lopulliset korvaukset maapohjasta ja muusta tienpitäjän haltuun otetusta omaisuudesta</a:t>
            </a:r>
          </a:p>
          <a:p>
            <a:pPr lvl="1" eaLnBrk="1" hangingPunct="1"/>
            <a:r>
              <a:rPr lang="fi-FI" altLang="fi-FI" sz="2000" dirty="0"/>
              <a:t>Tienpitäjä maksaa korvaukset</a:t>
            </a:r>
          </a:p>
          <a:p>
            <a:pPr lvl="1" eaLnBrk="1" hangingPunct="1"/>
            <a:r>
              <a:rPr lang="fi-FI" altLang="fi-FI" sz="2000" dirty="0"/>
              <a:t>Valitusmahdollisuus</a:t>
            </a:r>
          </a:p>
          <a:p>
            <a:pPr marL="0" indent="0" eaLnBrk="1" hangingPunct="1"/>
            <a:endParaRPr lang="fi-FI" altLang="fi-FI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_Oletuspohja">
  <a:themeElements>
    <a:clrScheme name="TH_Oletuspohja 1">
      <a:dk1>
        <a:srgbClr val="000000"/>
      </a:dk1>
      <a:lt1>
        <a:srgbClr val="FFFFFF"/>
      </a:lt1>
      <a:dk2>
        <a:srgbClr val="000000"/>
      </a:dk2>
      <a:lt2>
        <a:srgbClr val="DDDD99"/>
      </a:lt2>
      <a:accent1>
        <a:srgbClr val="FFFFFF"/>
      </a:accent1>
      <a:accent2>
        <a:srgbClr val="0062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58B5"/>
      </a:accent6>
      <a:hlink>
        <a:srgbClr val="E20000"/>
      </a:hlink>
      <a:folHlink>
        <a:srgbClr val="00E100"/>
      </a:folHlink>
    </a:clrScheme>
    <a:fontScheme name="TH_Oletuspoh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_Oletuspohja 1">
        <a:dk1>
          <a:srgbClr val="000000"/>
        </a:dk1>
        <a:lt1>
          <a:srgbClr val="FFFFFF"/>
        </a:lt1>
        <a:dk2>
          <a:srgbClr val="000000"/>
        </a:dk2>
        <a:lt2>
          <a:srgbClr val="DDDD99"/>
        </a:lt2>
        <a:accent1>
          <a:srgbClr val="FFFFFF"/>
        </a:accent1>
        <a:accent2>
          <a:srgbClr val="0062C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8B5"/>
        </a:accent6>
        <a:hlink>
          <a:srgbClr val="E20000"/>
        </a:hlink>
        <a:folHlink>
          <a:srgbClr val="00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1247</Words>
  <Application>Microsoft Office PowerPoint</Application>
  <PresentationFormat>Näytössä katseltava diaesitys (4:3)</PresentationFormat>
  <Paragraphs>187</Paragraphs>
  <Slides>21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TH_Oletuspohja</vt:lpstr>
      <vt:lpstr>Adobe Acrobat Document</vt:lpstr>
      <vt:lpstr>MAANTIETOIMITUS  VT 3 parantaminen, Hämeenkyrönväylä  TNo 2023 – 717761  II-vaihe</vt:lpstr>
      <vt:lpstr>Maantietoimituksen osapuolet ja roolit</vt:lpstr>
      <vt:lpstr>Hankkeen aikaisemmat vaiheet</vt:lpstr>
      <vt:lpstr>Maantietoimituksen tarkoitus</vt:lpstr>
      <vt:lpstr>Tiehankkeen käsittely kahtena maantietoimituksena</vt:lpstr>
      <vt:lpstr>Tiealueen maastoon merkintä</vt:lpstr>
      <vt:lpstr>Poikkileikkaus</vt:lpstr>
      <vt:lpstr>Haltuun otettavalla alueella oleva omaisuus</vt:lpstr>
      <vt:lpstr>Ensimmäisen vaiheen maantietoimitus</vt:lpstr>
      <vt:lpstr>Rakennukset</vt:lpstr>
      <vt:lpstr>Puusto</vt:lpstr>
      <vt:lpstr>Kaivot</vt:lpstr>
      <vt:lpstr>Laskuojat</vt:lpstr>
      <vt:lpstr>Yksityistiet ja maa- ja metsätalousliittymät</vt:lpstr>
      <vt:lpstr>Salaojat</vt:lpstr>
      <vt:lpstr>Ylijäämämaiden sijoitusalueet (läjitysalueet)</vt:lpstr>
      <vt:lpstr>Rakentaminen</vt:lpstr>
      <vt:lpstr>Työn aikaiset vahingot</vt:lpstr>
      <vt:lpstr>Tien valmistuttua käynnistyy 2. vaiheen tietoimitus</vt:lpstr>
      <vt:lpstr>Lopulliset korvaukset</vt:lpstr>
      <vt:lpstr>Korvausten maksamista varten tarvittavat tiedot</vt:lpstr>
    </vt:vector>
  </TitlesOfParts>
  <Company>ELY, Uusimaa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Ketolainen Ann-Christine</dc:creator>
  <cp:lastModifiedBy>Toola Hannu</cp:lastModifiedBy>
  <cp:revision>108</cp:revision>
  <dcterms:created xsi:type="dcterms:W3CDTF">2006-05-10T12:18:58Z</dcterms:created>
  <dcterms:modified xsi:type="dcterms:W3CDTF">2024-07-12T13:36:19Z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319.81.05.008</vt:lpwstr>
  </property>
  <property fmtid="{D5CDD505-2E9C-101B-9397-08002B2CF9AE}" pid="3" name="dvDefinition">
    <vt:lpwstr>76</vt:lpwstr>
  </property>
  <property fmtid="{D5CDD505-2E9C-101B-9397-08002B2CF9AE}" pid="4" name="Toiminto">
    <vt:lpwstr>23 Tienpidon toteutus</vt:lpwstr>
  </property>
  <property fmtid="{D5CDD505-2E9C-101B-9397-08002B2CF9AE}" pid="5" name="Asiakirjan tyyppi">
    <vt:lpwstr>ESITYS</vt:lpwstr>
  </property>
  <property fmtid="{D5CDD505-2E9C-101B-9397-08002B2CF9AE}" pid="6" name="Asian tunnus">
    <vt:lpwstr/>
  </property>
  <property fmtid="{D5CDD505-2E9C-101B-9397-08002B2CF9AE}" pid="7" name="Päiväys">
    <vt:lpwstr>19.4.2010</vt:lpwstr>
  </property>
  <property fmtid="{D5CDD505-2E9C-101B-9397-08002B2CF9AE}" pid="8" name="Kieli">
    <vt:lpwstr>Suomi</vt:lpwstr>
  </property>
  <property fmtid="{D5CDD505-2E9C-101B-9397-08002B2CF9AE}" pid="9" name="Julkisuus">
    <vt:lpwstr>Julkinen</vt:lpwstr>
  </property>
  <property fmtid="{D5CDD505-2E9C-101B-9397-08002B2CF9AE}" pid="10" name="dvLogo">
    <vt:lpwstr>1</vt:lpwstr>
  </property>
  <property fmtid="{D5CDD505-2E9C-101B-9397-08002B2CF9AE}" pid="11" name="dvEULogo">
    <vt:lpwstr>0</vt:lpwstr>
  </property>
  <property fmtid="{D5CDD505-2E9C-101B-9397-08002B2CF9AE}" pid="12" name="Projekti tai hanke">
    <vt:lpwstr> </vt:lpwstr>
  </property>
</Properties>
</file>