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6" r:id="rId6"/>
    <p:sldId id="276" r:id="rId7"/>
    <p:sldId id="278" r:id="rId8"/>
    <p:sldId id="257" r:id="rId9"/>
    <p:sldId id="2145707473" r:id="rId10"/>
    <p:sldId id="609" r:id="rId11"/>
    <p:sldId id="262" r:id="rId12"/>
    <p:sldId id="263" r:id="rId13"/>
    <p:sldId id="337" r:id="rId14"/>
    <p:sldId id="607" r:id="rId15"/>
    <p:sldId id="339" r:id="rId16"/>
    <p:sldId id="340" r:id="rId17"/>
    <p:sldId id="27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29">
          <p15:clr>
            <a:srgbClr val="A4A3A4"/>
          </p15:clr>
        </p15:guide>
        <p15:guide id="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4B"/>
    <a:srgbClr val="A15885"/>
    <a:srgbClr val="009A96"/>
    <a:srgbClr val="DCC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howGuides="1">
      <p:cViewPr varScale="1">
        <p:scale>
          <a:sx n="89" d="100"/>
          <a:sy n="89" d="100"/>
        </p:scale>
        <p:origin x="552" y="84"/>
      </p:cViewPr>
      <p:guideLst>
        <p:guide orient="horz" pos="2160"/>
        <p:guide pos="3840"/>
        <p:guide orient="horz" pos="981"/>
        <p:guide orient="horz" pos="3793"/>
        <p:guide orient="horz" pos="238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2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84958700875"/>
          <c:y val="0.162162162162162"/>
          <c:w val="0.42316258351893099"/>
          <c:h val="0.675675675675675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rgbClr val="277158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FDF8-8E4B-8323-E7BDCEAED9B3}"/>
              </c:ext>
            </c:extLst>
          </c:dPt>
          <c:dPt>
            <c:idx val="1"/>
            <c:bubble3D val="0"/>
            <c:spPr>
              <a:solidFill>
                <a:srgbClr val="A5D0E2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3-FDF8-8E4B-8323-E7BDCEAED9B3}"/>
              </c:ext>
            </c:extLst>
          </c:dPt>
          <c:dPt>
            <c:idx val="2"/>
            <c:bubble3D val="0"/>
            <c:spPr>
              <a:solidFill>
                <a:srgbClr val="E5B2BB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5-FDF8-8E4B-8323-E7BDCEAED9B3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7-FDF8-8E4B-8323-E7BDCEAED9B3}"/>
              </c:ext>
            </c:extLst>
          </c:dPt>
          <c:dPt>
            <c:idx val="4"/>
            <c:bubble3D val="0"/>
            <c:spPr>
              <a:solidFill>
                <a:srgbClr val="D5DDE3">
                  <a:alpha val="49804"/>
                </a:srgbClr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9-FDF8-8E4B-8323-E7BDCEAED9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B-FDF8-8E4B-8323-E7BDCEAED9B3}"/>
              </c:ext>
            </c:extLst>
          </c:dPt>
          <c:dPt>
            <c:idx val="6"/>
            <c:bubble3D val="0"/>
            <c:spPr>
              <a:solidFill>
                <a:srgbClr val="009A96">
                  <a:alpha val="50196"/>
                </a:srgbClr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D-FDF8-8E4B-8323-E7BDCEAED9B3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F-FDF8-8E4B-8323-E7BDCEAED9B3}"/>
              </c:ext>
            </c:extLst>
          </c:dPt>
          <c:dPt>
            <c:idx val="8"/>
            <c:bubble3D val="0"/>
            <c:spPr>
              <a:solidFill>
                <a:srgbClr val="A15885">
                  <a:alpha val="50196"/>
                </a:srgbClr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11-FDF8-8E4B-8323-E7BDCEAED9B3}"/>
              </c:ext>
            </c:extLst>
          </c:dPt>
          <c:dLbls>
            <c:dLbl>
              <c:idx val="0"/>
              <c:layout>
                <c:manualLayout>
                  <c:x val="5.9468797173298497E-2"/>
                  <c:y val="-0.1280227596017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F8-8E4B-8323-E7BDCEAED9B3}"/>
                </c:ext>
              </c:extLst>
            </c:dLbl>
            <c:dLbl>
              <c:idx val="1"/>
              <c:layout>
                <c:manualLayout>
                  <c:x val="4.80440488496965E-2"/>
                  <c:y val="0.10526315789473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24,9 %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F8-8E4B-8323-E7BDCEAED9B3}"/>
                </c:ext>
              </c:extLst>
            </c:dLbl>
            <c:dLbl>
              <c:idx val="2"/>
              <c:layout>
                <c:manualLayout>
                  <c:x val="-7.6275119419839305E-2"/>
                  <c:y val="2.84495021337127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26,4 %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F8-8E4B-8323-E7BDCEAED9B3}"/>
                </c:ext>
              </c:extLst>
            </c:dLbl>
            <c:dLbl>
              <c:idx val="3"/>
              <c:layout>
                <c:manualLayout>
                  <c:x val="-5.3026066550527301E-2"/>
                  <c:y val="-6.827880512091040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19,9 %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F8-8E4B-8323-E7BDCEAED9B3}"/>
                </c:ext>
              </c:extLst>
            </c:dLbl>
            <c:dLbl>
              <c:idx val="4"/>
              <c:layout>
                <c:manualLayout>
                  <c:x val="-2.30548115437075E-3"/>
                  <c:y val="-0.10241820768136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0,6 %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DF8-8E4B-8323-E7BDCEAED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Suomen Valtio, valtiovarainministeriön edustamana</c:v>
                </c:pt>
                <c:pt idx="1">
                  <c:v>Huoltovarmuuskeskus</c:v>
                </c:pt>
                <c:pt idx="2">
                  <c:v>Aino Holdingyhtiö Ky</c:v>
                </c:pt>
                <c:pt idx="3">
                  <c:v>Keskinäinen Eläkevakuutusyhtiö Ilmarinen</c:v>
                </c:pt>
                <c:pt idx="4">
                  <c:v>Muut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24.9</c:v>
                </c:pt>
                <c:pt idx="2">
                  <c:v>26.4</c:v>
                </c:pt>
                <c:pt idx="3">
                  <c:v>19.899999999999999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F8-8E4B-8323-E7BDCEAED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legend>
      <c:legendPos val="t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</c:legendEntry>
      <c:layout>
        <c:manualLayout>
          <c:xMode val="edge"/>
          <c:yMode val="edge"/>
          <c:x val="0.58723321878653112"/>
          <c:y val="0.11105952440347816"/>
          <c:w val="0.41110103084940469"/>
          <c:h val="0.78586914439729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0.5901</cdr:x>
      <cdr:y>0.85366</cdr:y>
    </cdr:from>
    <cdr:to>
      <cdr:x>1</cdr:x>
      <cdr:y>0.98442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17374" y="3918227"/>
          <a:ext cx="3832516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dirty="0">
              <a:solidFill>
                <a:schemeClr val="tx1"/>
              </a:solidFill>
            </a:rPr>
            <a:t>*Aino Holdingyhtiö Ky:n omistavat Valtion eläkerahasto, Keskinäinen Työeläkevakuutusyhtiö Elo ja OP Vakuutus Oy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DD86-BAF8-44BB-9FBF-B3052BEA52EB}" type="datetimeFigureOut">
              <a:rPr lang="en-GB" sz="800" smtClean="0">
                <a:solidFill>
                  <a:schemeClr val="accent3"/>
                </a:solidFill>
              </a:rPr>
              <a:t>27/03/2025</a:t>
            </a:fld>
            <a:endParaRPr lang="en-GB" sz="80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C1E1-D6B5-435A-B01E-B4157A6E2B6E}" type="slidenum">
              <a:rPr lang="en-GB" sz="800" smtClean="0">
                <a:solidFill>
                  <a:schemeClr val="accent3"/>
                </a:solidFill>
              </a:rPr>
              <a:t>‹#›</a:t>
            </a:fld>
            <a:endParaRPr lang="en-GB" sz="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4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59E22FF3-6692-4A78-928D-CA5C1E1967BD}" type="datetimeFigureOut">
              <a:rPr lang="en-GB" smtClean="0"/>
              <a:pPr/>
              <a:t>27/03/2025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A2E7D5E2-FD09-4B34-A7D6-16C9F3E118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D5E2-FD09-4B34-A7D6-16C9F3E1184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4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D5E2-FD09-4B34-A7D6-16C9F3E1184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0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 flipV="1">
            <a:off x="2600947" y="0"/>
            <a:ext cx="2261864" cy="21328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5" y="2636912"/>
            <a:ext cx="5112197" cy="2664296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557338"/>
            <a:ext cx="5112197" cy="647526"/>
          </a:xfrm>
        </p:spPr>
        <p:txBody>
          <a:bodyPr anchor="b" anchorCtr="0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8D06-CFA6-46F0-95C4-436A1DA42F00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40016" y="2492896"/>
            <a:ext cx="511219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17" name="KRONO_CP_Class"/>
          <p:cNvSpPr txBox="1"/>
          <p:nvPr userDrawn="1"/>
        </p:nvSpPr>
        <p:spPr>
          <a:xfrm>
            <a:off x="10704512" y="188640"/>
            <a:ext cx="1280195" cy="216173"/>
          </a:xfrm>
          <a:prstGeom prst="rect">
            <a:avLst/>
          </a:prstGeom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i-FI" sz="1200" b="0" cap="none" spc="100" baseline="0" dirty="0">
                <a:solidFill>
                  <a:schemeClr val="accent2"/>
                </a:solidFill>
              </a:rPr>
              <a:t>Julkinen</a:t>
            </a:r>
          </a:p>
        </p:txBody>
      </p:sp>
    </p:spTree>
    <p:extLst>
      <p:ext uri="{BB962C8B-B14F-4D97-AF65-F5344CB8AC3E}">
        <p14:creationId xmlns:p14="http://schemas.microsoft.com/office/powerpoint/2010/main" val="39035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57339"/>
            <a:ext cx="4968875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88839"/>
            <a:ext cx="4968875" cy="403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338" y="1557339"/>
            <a:ext cx="497205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338" y="1988839"/>
            <a:ext cx="4972049" cy="403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BC0A-46BD-438D-B434-00CC152BE879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7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9292-23B3-4939-931C-EC2A42CCAA8F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41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FB8-446D-42E3-A9BB-3B15B9A8F265}" type="datetime1">
              <a:rPr lang="fi-FI" smtClean="0"/>
              <a:t>27.3.2025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56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4FB87F-24A7-4580-86B8-81801A3AAF1B}" type="datetime1">
              <a:rPr lang="fi-FI" smtClean="0"/>
              <a:t>27.3.2025</a:t>
            </a:fld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11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933826"/>
            <a:ext cx="4333408" cy="2924174"/>
          </a:xfrm>
          <a:custGeom>
            <a:avLst/>
            <a:gdLst/>
            <a:ahLst/>
            <a:cxnLst/>
            <a:rect l="l" t="t" r="r" b="b"/>
            <a:pathLst>
              <a:path w="4333411" h="2924176">
                <a:moveTo>
                  <a:pt x="2782888" y="0"/>
                </a:moveTo>
                <a:lnTo>
                  <a:pt x="2782889" y="1"/>
                </a:lnTo>
                <a:lnTo>
                  <a:pt x="2783632" y="1"/>
                </a:lnTo>
                <a:lnTo>
                  <a:pt x="2783632" y="1403"/>
                </a:lnTo>
                <a:lnTo>
                  <a:pt x="4333411" y="2924175"/>
                </a:lnTo>
                <a:lnTo>
                  <a:pt x="2783632" y="2924175"/>
                </a:lnTo>
                <a:lnTo>
                  <a:pt x="2783632" y="2924176"/>
                </a:lnTo>
                <a:lnTo>
                  <a:pt x="0" y="2924176"/>
                </a:lnTo>
                <a:lnTo>
                  <a:pt x="0" y="1"/>
                </a:lnTo>
                <a:lnTo>
                  <a:pt x="278288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9338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5D1A7A-7D59-4B86-BA54-97A9D10609B1}" type="datetime1">
              <a:rPr lang="fi-FI" smtClean="0"/>
              <a:t>27.3.2025</a:t>
            </a:fld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836712"/>
            <a:ext cx="4970464" cy="1008112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text!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26739" y="4293096"/>
            <a:ext cx="1956149" cy="1728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GB" sz="1400" b="1" dirty="0" err="1">
                <a:solidFill>
                  <a:schemeClr val="accent2"/>
                </a:solidFill>
              </a:rPr>
              <a:t>Fingrid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Oyj</a:t>
            </a:r>
            <a:endParaRPr lang="en-GB" sz="1400" b="1" dirty="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1400" dirty="0" err="1">
                <a:solidFill>
                  <a:schemeClr val="accent2"/>
                </a:solidFill>
              </a:rPr>
              <a:t>Läkkisepäntie</a:t>
            </a:r>
            <a:r>
              <a:rPr lang="en-GB" sz="1400" dirty="0">
                <a:solidFill>
                  <a:schemeClr val="accent2"/>
                </a:solidFill>
              </a:rPr>
              <a:t> 21</a:t>
            </a:r>
          </a:p>
          <a:p>
            <a:pPr>
              <a:lnSpc>
                <a:spcPct val="125000"/>
              </a:lnSpc>
            </a:pPr>
            <a:r>
              <a:rPr lang="en-GB" sz="1400" dirty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en-GB" sz="1400" dirty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en-GB" sz="1400" dirty="0" err="1">
                <a:solidFill>
                  <a:schemeClr val="accent2"/>
                </a:solidFill>
              </a:rPr>
              <a:t>Puh</a:t>
            </a:r>
            <a:r>
              <a:rPr lang="en-GB" sz="1400" dirty="0">
                <a:solidFill>
                  <a:schemeClr val="accent2"/>
                </a:solidFill>
              </a:rPr>
              <a:t>. 030 395 5000</a:t>
            </a:r>
          </a:p>
          <a:p>
            <a:pPr>
              <a:lnSpc>
                <a:spcPct val="125000"/>
              </a:lnSpc>
            </a:pPr>
            <a:r>
              <a:rPr lang="en-GB" sz="1400" dirty="0">
                <a:solidFill>
                  <a:schemeClr val="accent2"/>
                </a:solidFill>
              </a:rPr>
              <a:t>Fax 030 395 5196</a:t>
            </a:r>
          </a:p>
        </p:txBody>
      </p:sp>
      <p:pic>
        <p:nvPicPr>
          <p:cNvPr id="10" name="Picture 9" descr="gptw_Finland_SuomenParhaatTyo݈paikat_201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9" y="5949280"/>
            <a:ext cx="125533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esitys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;p41">
            <a:extLst>
              <a:ext uri="{FF2B5EF4-FFF2-40B4-BE49-F238E27FC236}">
                <a16:creationId xmlns:a16="http://schemas.microsoft.com/office/drawing/2014/main" id="{D31DE79D-15EE-6D15-A597-730EB6567644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705600" y="0"/>
            <a:ext cx="54800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Google Shape;64;p41">
            <a:extLst>
              <a:ext uri="{FF2B5EF4-FFF2-40B4-BE49-F238E27FC236}">
                <a16:creationId xmlns:a16="http://schemas.microsoft.com/office/drawing/2014/main" id="{AFFC617D-E54D-569D-D334-76A37EC2D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26466"/>
            <a:ext cx="5082429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0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67;p41">
            <a:extLst>
              <a:ext uri="{FF2B5EF4-FFF2-40B4-BE49-F238E27FC236}">
                <a16:creationId xmlns:a16="http://schemas.microsoft.com/office/drawing/2014/main" id="{9AFDDFE7-F9D5-0BF9-2F82-118C11270D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88340" y="6185460"/>
            <a:ext cx="4689600" cy="2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i-FI"/>
          </a:p>
        </p:txBody>
      </p:sp>
      <p:sp>
        <p:nvSpPr>
          <p:cNvPr id="9" name="Google Shape;35;p34">
            <a:extLst>
              <a:ext uri="{FF2B5EF4-FFF2-40B4-BE49-F238E27FC236}">
                <a16:creationId xmlns:a16="http://schemas.microsoft.com/office/drawing/2014/main" id="{C7A8FDBF-83C6-3BCA-65AF-89CC1AE1A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063931"/>
            <a:ext cx="5082429" cy="39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600"/>
            </a:lvl1pPr>
            <a:lvl2pPr marL="914400" lvl="1" indent="-30861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2pPr>
            <a:lvl3pPr marL="1371600" lvl="2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0861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5pPr>
            <a:lvl6pPr marL="2743200" lvl="5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08609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8pPr>
            <a:lvl9pPr marL="4114800" lvl="8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 dirty="0"/>
          </a:p>
        </p:txBody>
      </p:sp>
      <p:sp>
        <p:nvSpPr>
          <p:cNvPr id="10" name="Google Shape;60;p40">
            <a:extLst>
              <a:ext uri="{FF2B5EF4-FFF2-40B4-BE49-F238E27FC236}">
                <a16:creationId xmlns:a16="http://schemas.microsoft.com/office/drawing/2014/main" id="{B86E4242-FB8A-61D1-D8DD-CE67F4F5E0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800" y="6185460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66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sto 5">
  <p:cSld name="Nosto 5">
    <p:bg>
      <p:bgPr>
        <a:solidFill>
          <a:srgbClr val="3E566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1524000" y="841829"/>
            <a:ext cx="9144000" cy="51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 descr="Fingrid logo"/>
          <p:cNvSpPr/>
          <p:nvPr/>
        </p:nvSpPr>
        <p:spPr>
          <a:xfrm>
            <a:off x="10494893" y="6237288"/>
            <a:ext cx="1217682" cy="216000"/>
          </a:xfrm>
          <a:custGeom>
            <a:avLst/>
            <a:gdLst/>
            <a:ahLst/>
            <a:cxnLst/>
            <a:rect l="l" t="t" r="r" b="b"/>
            <a:pathLst>
              <a:path w="4822" h="856" extrusionOk="0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1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0861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2pPr>
            <a:lvl3pPr marL="1371600" lvl="2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0861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5pPr>
            <a:lvl6pPr marL="2743200" lvl="5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2286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08609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260"/>
              <a:buChar char="o"/>
              <a:defRPr/>
            </a:lvl8pPr>
            <a:lvl9pPr marL="4114800" lvl="8" indent="-342900" algn="l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7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350F-85F2-40EF-94FB-F96823487836}" type="datetime1">
              <a:rPr lang="fi-FI" smtClean="0"/>
              <a:t>27.3.2025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D6C7-EFD1-4D85-BC67-DBAB67D62E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81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 flipV="1">
            <a:off x="2592000" y="0"/>
            <a:ext cx="2261864" cy="21328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5" y="2636912"/>
            <a:ext cx="5112197" cy="2664296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557338"/>
            <a:ext cx="5112197" cy="647526"/>
          </a:xfrm>
        </p:spPr>
        <p:txBody>
          <a:bodyPr anchor="b" anchorCtr="0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D52-E510-42F1-8799-377FEE888ECD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40016" y="2492896"/>
            <a:ext cx="511219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9048328" y="5612183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15" name="KRONO_CP_Class"/>
          <p:cNvSpPr txBox="1"/>
          <p:nvPr userDrawn="1"/>
        </p:nvSpPr>
        <p:spPr>
          <a:xfrm>
            <a:off x="10704512" y="188640"/>
            <a:ext cx="1280195" cy="216173"/>
          </a:xfrm>
          <a:prstGeom prst="rect">
            <a:avLst/>
          </a:prstGeom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i-FI" sz="1200" b="0" cap="none" spc="100" baseline="0" dirty="0">
                <a:solidFill>
                  <a:schemeClr val="accent2"/>
                </a:solidFill>
              </a:rPr>
              <a:t>Julkinen</a:t>
            </a:r>
          </a:p>
        </p:txBody>
      </p:sp>
    </p:spTree>
    <p:extLst>
      <p:ext uri="{BB962C8B-B14F-4D97-AF65-F5344CB8AC3E}">
        <p14:creationId xmlns:p14="http://schemas.microsoft.com/office/powerpoint/2010/main" val="37681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5B5-49EB-45B8-BBDE-6AD8ECAA4AED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95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3825" y="404664"/>
            <a:ext cx="7128387" cy="1296144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title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792" y="1988840"/>
            <a:ext cx="7130008" cy="4032548"/>
          </a:xfrm>
        </p:spPr>
        <p:txBody>
          <a:bodyPr/>
          <a:lstStyle>
            <a:lvl1pPr marL="357188" indent="-357188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357188" indent="-35718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4375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989013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255713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520825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795463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2062163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2335213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29E85-2B4E-4C44-A7DA-2BCA3B1318E0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098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940732" y="0"/>
            <a:ext cx="1130932" cy="21328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5899"/>
            <a:ext cx="10515600" cy="3457278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B2F59-C5FB-4720-A254-5204BA9A627E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04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5899"/>
            <a:ext cx="10515600" cy="3457278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1B3997-84DA-4008-8A8D-8A3FA63046B6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69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5961647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anchor="b" anchorCtr="0"/>
          <a:lstStyle>
            <a:lvl1pPr algn="r"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680857-00D2-49F9-8313-3DA2AA0A3910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Eero Kujanen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71588" y="1268760"/>
            <a:ext cx="4824412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71588" y="2564904"/>
            <a:ext cx="4824412" cy="3456484"/>
          </a:xfrm>
        </p:spPr>
        <p:txBody>
          <a:bodyPr/>
          <a:lstStyle>
            <a:lvl1pPr>
              <a:lnSpc>
                <a:spcPct val="12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7339"/>
            <a:ext cx="4969768" cy="4464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557339"/>
            <a:ext cx="4969767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FE8-4673-48C3-8DAE-E289F6BE5C95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66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240" y="1557339"/>
            <a:ext cx="3097559" cy="4464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27B-0F3B-4634-83E6-4C4D97F62996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839788" y="1557338"/>
            <a:ext cx="7127875" cy="44640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404664"/>
            <a:ext cx="10514013" cy="1008112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6793"/>
            <a:ext cx="10515600" cy="4464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338" y="6237288"/>
            <a:ext cx="3745110" cy="215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55046BF7-445E-4A32-8465-502204776F7B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8925" y="6237288"/>
            <a:ext cx="2881313" cy="215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i-FI"/>
              <a:t>Eero Kujanen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87" y="6237288"/>
            <a:ext cx="719137" cy="215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KRONO_CP_Class"/>
          <p:cNvSpPr txBox="1"/>
          <p:nvPr userDrawn="1"/>
        </p:nvSpPr>
        <p:spPr>
          <a:xfrm>
            <a:off x="4440239" y="6237288"/>
            <a:ext cx="1943099" cy="216173"/>
          </a:xfrm>
          <a:prstGeom prst="rect">
            <a:avLst/>
          </a:prstGeom>
        </p:spPr>
        <p:txBody>
          <a:bodyPr wrap="none" lIns="0" tIns="0" rIns="0" bIns="0" rtlCol="0" anchor="t" anchorCtr="0">
            <a:noAutofit/>
          </a:bodyPr>
          <a:lstStyle/>
          <a:p>
            <a:pPr algn="l"/>
            <a:r>
              <a:rPr lang="fi-FI" sz="1200" b="0" cap="none" spc="100" baseline="0" dirty="0">
                <a:solidFill>
                  <a:schemeClr val="accent2"/>
                </a:solidFill>
              </a:rPr>
              <a:t>Julkinen</a:t>
            </a:r>
          </a:p>
        </p:txBody>
      </p:sp>
      <p:sp>
        <p:nvSpPr>
          <p:cNvPr id="19" name="(c)" hidden="1"/>
          <p:cNvSpPr txBox="1"/>
          <p:nvPr userDrawn="1"/>
        </p:nvSpPr>
        <p:spPr>
          <a:xfrm>
            <a:off x="11991132" y="6885384"/>
            <a:ext cx="20037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 fingrid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9" r:id="rId6"/>
    <p:sldLayoutId id="2147483658" r:id="rId7"/>
    <p:sldLayoutId id="2147483652" r:id="rId8"/>
    <p:sldLayoutId id="2147483661" r:id="rId9"/>
    <p:sldLayoutId id="2147483653" r:id="rId10"/>
    <p:sldLayoutId id="2147483654" r:id="rId11"/>
    <p:sldLayoutId id="2147483655" r:id="rId12"/>
    <p:sldLayoutId id="2147483660" r:id="rId13"/>
    <p:sldLayoutId id="2147483662" r:id="rId14"/>
    <p:sldLayoutId id="2147483664" r:id="rId15"/>
    <p:sldLayoutId id="2147483665" r:id="rId16"/>
    <p:sldLayoutId id="2147483666" r:id="rId17"/>
    <p:sldLayoutId id="2147483667" r:id="rId1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ri.salonen@caverion.com" TargetMode="External"/><Relationship Id="rId2" Type="http://schemas.openxmlformats.org/officeDocument/2006/relationships/hyperlink" Target="mailto:jarmo.heinonen1@caverion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40015" y="2636912"/>
            <a:ext cx="5616625" cy="2880320"/>
          </a:xfrm>
        </p:spPr>
        <p:txBody>
          <a:bodyPr/>
          <a:lstStyle/>
          <a:p>
            <a:r>
              <a:rPr lang="da-DK" dirty="0"/>
              <a:t>Fingrid Oyj</a:t>
            </a:r>
            <a:br>
              <a:rPr lang="da-DK" sz="1400" dirty="0"/>
            </a:br>
            <a:br>
              <a:rPr lang="da-DK" sz="1400" dirty="0"/>
            </a:br>
            <a:r>
              <a:rPr lang="da-DK" sz="2400" dirty="0"/>
              <a:t>Nurmijärvi-Lautala 2x110 kV</a:t>
            </a:r>
            <a:br>
              <a:rPr lang="da-DK" sz="2400" dirty="0"/>
            </a:br>
            <a:r>
              <a:rPr lang="da-DK" sz="2400" dirty="0"/>
              <a:t>lunastustoimituksen alkukokous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27.3.2025 Nurmijärvi</a:t>
            </a:r>
            <a:br>
              <a:rPr lang="da-DK" sz="2400" dirty="0"/>
            </a:br>
            <a:br>
              <a:rPr lang="da-DK" sz="2400" dirty="0"/>
            </a:br>
            <a:br>
              <a:rPr lang="da-DK" dirty="0"/>
            </a:br>
            <a:br>
              <a:rPr lang="da-DK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Eero Kujanen</a:t>
            </a:r>
          </a:p>
        </p:txBody>
      </p:sp>
      <p:pic>
        <p:nvPicPr>
          <p:cNvPr id="3" name="Picture Placeholder 2" descr="Fingrid_110515_MI-0182_hire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30938" cy="6858000"/>
          </a:xfrm>
        </p:spPr>
      </p:pic>
      <p:sp>
        <p:nvSpPr>
          <p:cNvPr id="7" name="Picture Placeholder 15"/>
          <p:cNvSpPr txBox="1">
            <a:spLocks/>
          </p:cNvSpPr>
          <p:nvPr/>
        </p:nvSpPr>
        <p:spPr>
          <a:xfrm>
            <a:off x="0" y="0"/>
            <a:ext cx="6230353" cy="6858000"/>
          </a:xfrm>
          <a:custGeom>
            <a:avLst/>
            <a:gdLst/>
            <a:ahLst/>
            <a:cxnLst/>
            <a:rect l="l" t="t" r="r" b="b"/>
            <a:pathLst>
              <a:path w="6230353" h="6858000">
                <a:moveTo>
                  <a:pt x="6230353" y="6854866"/>
                </a:moveTo>
                <a:lnTo>
                  <a:pt x="6230353" y="6858000"/>
                </a:lnTo>
                <a:lnTo>
                  <a:pt x="6228691" y="6858000"/>
                </a:lnTo>
                <a:close/>
                <a:moveTo>
                  <a:pt x="0" y="0"/>
                </a:moveTo>
                <a:lnTo>
                  <a:pt x="2592287" y="0"/>
                </a:lnTo>
                <a:lnTo>
                  <a:pt x="62286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  <a:alpha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39750" indent="-2730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1563" indent="-2651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346200" indent="-2746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29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878013" indent="-2651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152650" indent="-2746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AD44-2F93-4F28-9AED-FAD315024A97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3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6496-C19B-403E-A3B3-0616238E1A15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10</a:t>
            </a:fld>
            <a:endParaRPr lang="fi-FI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342753" y="335006"/>
            <a:ext cx="10514013" cy="1008112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Rakentaminen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271464" y="1419935"/>
            <a:ext cx="548592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dirty="0">
                <a:solidFill>
                  <a:schemeClr val="accent2"/>
                </a:solidFill>
              </a:rPr>
              <a:t>Rakennustyö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2"/>
                </a:solidFill>
              </a:rPr>
              <a:t>Urakoitsijana toimii Caverion Suomi Oy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2"/>
                </a:solidFill>
              </a:rPr>
              <a:t>Urakoitsija lähettää tiedotteen maanomistajille rakentamisen alkamisesta ja päättymisestä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2"/>
                </a:solidFill>
              </a:rPr>
              <a:t>Työvaiheita: perustustyöt, pylväskasaus, vanhan voimajohdon purku, pylväspystytys, johdinveto, johdinvarusteasennus, viimeistely.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2"/>
                </a:solidFill>
              </a:rPr>
              <a:t>Puuston poistoa vain yksittäisissä paikoissa</a:t>
            </a:r>
          </a:p>
          <a:p>
            <a:pPr marL="457200" lvl="2">
              <a:spcAft>
                <a:spcPts val="600"/>
              </a:spcAft>
            </a:pPr>
            <a:endParaRPr lang="fi-FI" sz="2000" dirty="0">
              <a:solidFill>
                <a:schemeClr val="accent2"/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C10F865-ECCB-41BF-AE1B-9234A87A4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5395" y="1192365"/>
            <a:ext cx="3549539" cy="4464050"/>
          </a:xfrm>
        </p:spPr>
      </p:pic>
    </p:spTree>
    <p:extLst>
      <p:ext uri="{BB962C8B-B14F-4D97-AF65-F5344CB8AC3E}">
        <p14:creationId xmlns:p14="http://schemas.microsoft.com/office/powerpoint/2010/main" val="384375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0EC7BFA-6459-4AC0-B398-0B3EF437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144" y="1412776"/>
            <a:ext cx="4315509" cy="446405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A4D3CB-2564-495B-BDB9-5A098B61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88E0-A959-4BA3-9D04-54EB9038B0DC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6443FE-27A4-4235-BEFD-3C45A0A1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F26DD8-F590-498B-BFFA-833AA912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11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D0B27E4-C4F0-4851-A4A8-8817D8A99293}"/>
              </a:ext>
            </a:extLst>
          </p:cNvPr>
          <p:cNvSpPr txBox="1"/>
          <p:nvPr/>
        </p:nvSpPr>
        <p:spPr>
          <a:xfrm>
            <a:off x="839416" y="1052314"/>
            <a:ext cx="655272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i-FI" sz="1600" dirty="0">
                <a:solidFill>
                  <a:schemeClr val="accent2"/>
                </a:solidFill>
              </a:rPr>
              <a:t>Teiden käyttö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  <a:ea typeface="ＭＳ Ｐゴシック"/>
                <a:cs typeface="ＭＳ Ｐゴシック"/>
              </a:rPr>
              <a:t>Tien käytöstä sovitaan etukäteen maanomistajan/tiekunnan kanssa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  <a:ea typeface="ＭＳ Ｐゴシック"/>
                <a:cs typeface="ＭＳ Ｐゴシック"/>
              </a:rPr>
              <a:t>Tiet katselmoidaan ennen käyttöönottoa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  <a:ea typeface="ＭＳ Ｐゴシック"/>
                <a:cs typeface="ＭＳ Ｐゴシック"/>
              </a:rPr>
              <a:t>Rakennuspaikoille johtavat tiet pidetään liikennöitävässä kunnossa koko rakentamisen ajan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  <a:ea typeface="ＭＳ Ｐゴシック"/>
                <a:cs typeface="ＭＳ Ｐゴシック"/>
              </a:rPr>
              <a:t>Työmaan loppuessa tiet tarkastetaan ja vahingot korjataan, joten tiet ovat vähintään entisessä kunnossa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  <a:p>
            <a:pPr marL="0" lvl="1">
              <a:spcAft>
                <a:spcPts val="600"/>
              </a:spcAft>
            </a:pPr>
            <a:r>
              <a:rPr lang="fi-FI" sz="1600" dirty="0">
                <a:solidFill>
                  <a:schemeClr val="accent2"/>
                </a:solidFill>
              </a:rPr>
              <a:t>Vahingot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Rakennustöissä vahinkoja voi aiheutua ojille, tiealueille jne.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Urakoitsija korjaa tai korvaa rakennustöistä aiheutuneet vahingot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Mahdolliset vahingot pyydämme viiveettä ilmoittamaan urakoitsijalle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Muilta osin korjaustöitä suoritetaan viimeistelytöiden yhteydessä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Viime kädessä korvausvaatimuksia voidaan käsitellä lunastustoimituksessa</a:t>
            </a:r>
          </a:p>
          <a:p>
            <a:pPr marL="0" lvl="1">
              <a:spcAft>
                <a:spcPts val="600"/>
              </a:spcAft>
            </a:pPr>
            <a:endParaRPr lang="fi-FI" sz="1600" dirty="0">
              <a:solidFill>
                <a:schemeClr val="accent2"/>
              </a:solidFill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C1D635B-080A-2AB3-7D48-13F69BB6FAA4}"/>
              </a:ext>
            </a:extLst>
          </p:cNvPr>
          <p:cNvSpPr txBox="1">
            <a:spLocks/>
          </p:cNvSpPr>
          <p:nvPr/>
        </p:nvSpPr>
        <p:spPr>
          <a:xfrm>
            <a:off x="839787" y="116657"/>
            <a:ext cx="10514013" cy="1008112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Rakentaminen </a:t>
            </a:r>
          </a:p>
        </p:txBody>
      </p:sp>
    </p:spTree>
    <p:extLst>
      <p:ext uri="{BB962C8B-B14F-4D97-AF65-F5344CB8AC3E}">
        <p14:creationId xmlns:p14="http://schemas.microsoft.com/office/powerpoint/2010/main" val="174961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Aikataulu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56793"/>
            <a:ext cx="6481936" cy="4464595"/>
          </a:xfrm>
        </p:spPr>
        <p:txBody>
          <a:bodyPr/>
          <a:lstStyle/>
          <a:p>
            <a:r>
              <a:rPr lang="fi-FI" dirty="0">
                <a:ea typeface="ＭＳ Ｐゴシック"/>
                <a:cs typeface="ＭＳ Ｐゴシック"/>
              </a:rPr>
              <a:t>Lunastuslupa myönnetty		11/2024</a:t>
            </a:r>
          </a:p>
          <a:p>
            <a:r>
              <a:rPr lang="fi-FI" dirty="0">
                <a:ea typeface="ＭＳ Ｐゴシック"/>
                <a:cs typeface="ＭＳ Ｐゴシック"/>
              </a:rPr>
              <a:t>Urakoitsija valittu			03/2025</a:t>
            </a:r>
          </a:p>
          <a:p>
            <a:r>
              <a:rPr lang="fi-FI" dirty="0">
                <a:ea typeface="ＭＳ Ｐゴシック"/>
                <a:cs typeface="ＭＳ Ｐゴシック"/>
              </a:rPr>
              <a:t>Alkukokous ja haltuunotto		03/2025 </a:t>
            </a:r>
          </a:p>
          <a:p>
            <a:r>
              <a:rPr lang="fi-FI" dirty="0">
                <a:ea typeface="ＭＳ Ｐゴシック"/>
                <a:cs typeface="ＭＳ Ｐゴシック"/>
              </a:rPr>
              <a:t>Rakentaminen valmis			11/2026	</a:t>
            </a:r>
          </a:p>
          <a:p>
            <a:r>
              <a:rPr lang="fi-FI" dirty="0">
                <a:ea typeface="ＭＳ Ｐゴシック"/>
                <a:cs typeface="ＭＳ Ｐゴシック"/>
              </a:rPr>
              <a:t>Lunastustoimituksen korvauskäsittely	2027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EC38-351E-4C6F-9406-F65E734EDC90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12</a:t>
            </a:fld>
            <a:endParaRPr lang="fi-FI"/>
          </a:p>
        </p:txBody>
      </p:sp>
      <p:pic>
        <p:nvPicPr>
          <p:cNvPr id="7" name="Picture 6" descr="A picture containing tree, outdoor, outdoor object, pylon&#10;&#10;Description automatically generated">
            <a:extLst>
              <a:ext uri="{FF2B5EF4-FFF2-40B4-BE49-F238E27FC236}">
                <a16:creationId xmlns:a16="http://schemas.microsoft.com/office/drawing/2014/main" id="{03EFB2C7-40D2-C726-011C-FAA2EBA3C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25" y="764704"/>
            <a:ext cx="333879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ea typeface="ＭＳ Ｐゴシック"/>
                <a:cs typeface="ＭＳ Ｐゴシック"/>
              </a:rPr>
              <a:t>Yhteystiedot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0208" y="1196702"/>
            <a:ext cx="5329808" cy="4464595"/>
          </a:xfrm>
        </p:spPr>
        <p:txBody>
          <a:bodyPr/>
          <a:lstStyle/>
          <a:p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Urakoitsija</a:t>
            </a:r>
          </a:p>
          <a:p>
            <a:pPr>
              <a:spcBef>
                <a:spcPts val="0"/>
              </a:spcBef>
            </a:pPr>
            <a:r>
              <a:rPr lang="fi-FI" sz="1600" b="1" dirty="0"/>
              <a:t>Caverion Suomi Oy</a:t>
            </a: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dirty="0"/>
              <a:t>Työmaapäällikkö Jyri Salonen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puh. 040 543 3504</a:t>
            </a:r>
          </a:p>
          <a:p>
            <a:pPr>
              <a:spcBef>
                <a:spcPts val="0"/>
              </a:spcBef>
            </a:pPr>
            <a:r>
              <a:rPr lang="fi-FI" sz="1600" dirty="0">
                <a:hlinkClick r:id="rId2"/>
              </a:rPr>
              <a:t>j</a:t>
            </a:r>
            <a:r>
              <a:rPr lang="fi-FI" sz="1600" dirty="0">
                <a:hlinkClick r:id="rId3"/>
              </a:rPr>
              <a:t>yri.salonen@caverion.com</a:t>
            </a:r>
            <a:endParaRPr lang="fi-FI" sz="1600" dirty="0"/>
          </a:p>
          <a:p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Lunastaja</a:t>
            </a:r>
            <a:br>
              <a:rPr lang="fi-FI" sz="1600" b="1" dirty="0"/>
            </a:br>
            <a:r>
              <a:rPr lang="fi-FI" sz="1600" b="1" dirty="0"/>
              <a:t>Fingrid Oyj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projektipäällikkö Tommi Raussi</a:t>
            </a:r>
            <a:br>
              <a:rPr lang="fi-FI" sz="1600" dirty="0"/>
            </a:br>
            <a:r>
              <a:rPr lang="fi-FI" sz="1600" dirty="0"/>
              <a:t>puh. 040 350 7500</a:t>
            </a:r>
          </a:p>
          <a:p>
            <a:pPr>
              <a:spcBef>
                <a:spcPts val="0"/>
              </a:spcBef>
            </a:pPr>
            <a:r>
              <a:rPr lang="fi-FI" sz="1600" u="sng" dirty="0">
                <a:solidFill>
                  <a:srgbClr val="FF0000"/>
                </a:solidFill>
              </a:rPr>
              <a:t>tommi.raussi@fingrid.fi </a:t>
            </a:r>
          </a:p>
          <a:p>
            <a:pPr>
              <a:spcBef>
                <a:spcPts val="0"/>
              </a:spcBef>
            </a:pPr>
            <a:r>
              <a:rPr lang="fi-FI" sz="1600" u="sng" dirty="0">
                <a:solidFill>
                  <a:srgbClr val="FF0000"/>
                </a:solidFill>
              </a:rPr>
              <a:t>     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erikoisasiantuntija Eero Kujanen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puh. 030 395 5190</a:t>
            </a:r>
          </a:p>
          <a:p>
            <a:pPr>
              <a:spcBef>
                <a:spcPts val="0"/>
              </a:spcBef>
            </a:pPr>
            <a:r>
              <a:rPr lang="fi-FI" sz="1600" u="sng" dirty="0">
                <a:solidFill>
                  <a:srgbClr val="FF0000"/>
                </a:solidFill>
              </a:rPr>
              <a:t>eero.kujanen@fingrid.fi</a:t>
            </a:r>
          </a:p>
          <a:p>
            <a:pPr>
              <a:spcBef>
                <a:spcPts val="0"/>
              </a:spcBef>
            </a:pPr>
            <a:endParaRPr lang="fi-FI" sz="1600" dirty="0"/>
          </a:p>
          <a:p>
            <a:pPr marL="41400"/>
            <a:r>
              <a:rPr lang="fi-FI" sz="1600" dirty="0"/>
              <a:t>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EFE1-BC0D-434C-A160-9FAE54BA17DB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13</a:t>
            </a:fld>
            <a:endParaRPr lang="fi-FI"/>
          </a:p>
        </p:txBody>
      </p:sp>
      <p:pic>
        <p:nvPicPr>
          <p:cNvPr id="8" name="Picture 7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93C8B51C-875A-4563-D717-43576CC1C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556853"/>
            <a:ext cx="5617002" cy="37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9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6FCF-E7ED-405A-A4E2-FAF01C6CB29A}" type="datetime1">
              <a:rPr lang="fi-FI" smtClean="0"/>
              <a:t>27.3.2025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7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7">
            <a:extLst>
              <a:ext uri="{FF2B5EF4-FFF2-40B4-BE49-F238E27FC236}">
                <a16:creationId xmlns:a16="http://schemas.microsoft.com/office/drawing/2014/main" id="{4FA93292-59CC-431D-7B72-F3241E2CAF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381;p3">
            <a:extLst>
              <a:ext uri="{FF2B5EF4-FFF2-40B4-BE49-F238E27FC236}">
                <a16:creationId xmlns:a16="http://schemas.microsoft.com/office/drawing/2014/main" id="{BD195E7E-10E0-F5EA-F441-26AD096838C5}"/>
              </a:ext>
            </a:extLst>
          </p:cNvPr>
          <p:cNvSpPr txBox="1">
            <a:spLocks/>
          </p:cNvSpPr>
          <p:nvPr/>
        </p:nvSpPr>
        <p:spPr>
          <a:xfrm>
            <a:off x="1524000" y="841829"/>
            <a:ext cx="9490051" cy="51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fi-FI" sz="3600" dirty="0"/>
              <a:t>Fingrid on suomalaisten kantaverkkoyhtiö.</a:t>
            </a:r>
          </a:p>
          <a:p>
            <a:pPr>
              <a:buSzPts val="3200"/>
            </a:pPr>
            <a:endParaRPr lang="fi-FI" sz="3600" dirty="0"/>
          </a:p>
          <a:p>
            <a:pPr>
              <a:buSzPts val="3200"/>
            </a:pPr>
            <a:r>
              <a:rPr kumimoji="0" lang="fi-FI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Turvaamme asiakkaille kustannustehokkaasti varman sähkön </a:t>
            </a:r>
          </a:p>
          <a:p>
            <a:pPr>
              <a:buSzPts val="3200"/>
            </a:pPr>
            <a:r>
              <a:rPr kumimoji="0" lang="fi-FI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 muovaamme tulevaisuuden puhdasta</a:t>
            </a:r>
          </a:p>
          <a:p>
            <a:pPr>
              <a:buSzPts val="3200"/>
            </a:pPr>
            <a:r>
              <a:rPr kumimoji="0" lang="fi-FI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 markkinaehtoista sähköjärjestelmää.</a:t>
            </a:r>
          </a:p>
          <a:p>
            <a:pPr>
              <a:buSzPts val="3200"/>
            </a:pPr>
            <a:endParaRPr lang="fi-FI" sz="4400" b="0" dirty="0"/>
          </a:p>
        </p:txBody>
      </p:sp>
    </p:spTree>
    <p:extLst>
      <p:ext uri="{BB962C8B-B14F-4D97-AF65-F5344CB8AC3E}">
        <p14:creationId xmlns:p14="http://schemas.microsoft.com/office/powerpoint/2010/main" val="7953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534;p13">
            <a:extLst>
              <a:ext uri="{FF2B5EF4-FFF2-40B4-BE49-F238E27FC236}">
                <a16:creationId xmlns:a16="http://schemas.microsoft.com/office/drawing/2014/main" id="{7624089D-FE9D-BF5C-9F3F-FFDC85CED7EF}"/>
              </a:ext>
            </a:extLst>
          </p:cNvPr>
          <p:cNvGraphicFramePr/>
          <p:nvPr/>
        </p:nvGraphicFramePr>
        <p:xfrm>
          <a:off x="1108363" y="1570087"/>
          <a:ext cx="9522692" cy="458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473;p11">
            <a:extLst>
              <a:ext uri="{FF2B5EF4-FFF2-40B4-BE49-F238E27FC236}">
                <a16:creationId xmlns:a16="http://schemas.microsoft.com/office/drawing/2014/main" id="{8B6A766D-58C0-563F-EA7D-88658203C460}"/>
              </a:ext>
            </a:extLst>
          </p:cNvPr>
          <p:cNvSpPr txBox="1"/>
          <p:nvPr/>
        </p:nvSpPr>
        <p:spPr>
          <a:xfrm>
            <a:off x="2314350" y="256176"/>
            <a:ext cx="75633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</a:rPr>
              <a:t>Omistajat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1" u="none" strike="noStrike" kern="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</a:rPr>
              <a:t>Omistajina Suomen valtio ja suomalaiset eläkeyhtiöt </a:t>
            </a:r>
          </a:p>
        </p:txBody>
      </p:sp>
    </p:spTree>
    <p:extLst>
      <p:ext uri="{BB962C8B-B14F-4D97-AF65-F5344CB8AC3E}">
        <p14:creationId xmlns:p14="http://schemas.microsoft.com/office/powerpoint/2010/main" val="19634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4">
            <a:extLst>
              <a:ext uri="{FF2B5EF4-FFF2-40B4-BE49-F238E27FC236}">
                <a16:creationId xmlns:a16="http://schemas.microsoft.com/office/drawing/2014/main" id="{14A8AD6E-2C07-C5E4-0E2A-40E865337B1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0"/>
            <a:ext cx="5480050" cy="6858000"/>
          </a:xfrm>
        </p:spPr>
      </p:pic>
      <p:sp>
        <p:nvSpPr>
          <p:cNvPr id="7" name="Google Shape;545;p16">
            <a:extLst>
              <a:ext uri="{FF2B5EF4-FFF2-40B4-BE49-F238E27FC236}">
                <a16:creationId xmlns:a16="http://schemas.microsoft.com/office/drawing/2014/main" id="{7DD155A1-C096-9612-DDAB-E7C25C9FE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26466"/>
            <a:ext cx="5082429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fi-FI" dirty="0">
                <a:solidFill>
                  <a:schemeClr val="tx1"/>
                </a:solidFill>
              </a:rPr>
              <a:t>Kantaverkko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Google Shape;546;p16">
            <a:extLst>
              <a:ext uri="{FF2B5EF4-FFF2-40B4-BE49-F238E27FC236}">
                <a16:creationId xmlns:a16="http://schemas.microsoft.com/office/drawing/2014/main" id="{B765FBB7-07E7-EA41-5030-3343DB2B72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063931"/>
            <a:ext cx="5082429" cy="39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23850" lvl="0" indent="-32385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Sähkönsiirron runkoverkko</a:t>
            </a:r>
          </a:p>
          <a:p>
            <a:pPr marL="323850" lvl="0" indent="-32385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323850" lvl="0" indent="-32385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Kantaverkkoon liittyvät sähkön tuottajat, suuret sähkön kuluttajat ja alueelliset jakeluverkot</a:t>
            </a:r>
            <a:endParaRPr sz="1600" dirty="0">
              <a:solidFill>
                <a:schemeClr val="tx1"/>
              </a:solidFill>
            </a:endParaRPr>
          </a:p>
          <a:p>
            <a:pPr marL="323850" lvl="0" indent="-32385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Yhdistää Suomen kansainvälisille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sähkömarkkinoille</a:t>
            </a:r>
            <a:endParaRPr sz="1600" dirty="0">
              <a:solidFill>
                <a:schemeClr val="tx1"/>
              </a:solidFill>
            </a:endParaRPr>
          </a:p>
          <a:p>
            <a:pPr marL="323850" lvl="0" indent="-32385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Siirtoyhteyksien tarve pohjois–etelä-suunnassa kasvaa kantaverkossa</a:t>
            </a: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ind turbines in a field&#10;&#10;Description automatically generated">
            <a:extLst>
              <a:ext uri="{FF2B5EF4-FFF2-40B4-BE49-F238E27FC236}">
                <a16:creationId xmlns:a16="http://schemas.microsoft.com/office/drawing/2014/main" id="{0C7357F4-ECDD-DFA1-7C5E-F5BAEE6B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8">
            <a:extLst>
              <a:ext uri="{FF2B5EF4-FFF2-40B4-BE49-F238E27FC236}">
                <a16:creationId xmlns:a16="http://schemas.microsoft.com/office/drawing/2014/main" id="{E0A88F32-BF87-7C9C-9348-92E16983A9C7}"/>
              </a:ext>
            </a:extLst>
          </p:cNvPr>
          <p:cNvSpPr txBox="1">
            <a:spLocks/>
          </p:cNvSpPr>
          <p:nvPr/>
        </p:nvSpPr>
        <p:spPr>
          <a:xfrm>
            <a:off x="533984" y="459559"/>
            <a:ext cx="2405220" cy="135140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Avainluvut 2023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35F5D8-4703-10F6-1A93-F331B871FE15}"/>
              </a:ext>
            </a:extLst>
          </p:cNvPr>
          <p:cNvSpPr txBox="1"/>
          <p:nvPr/>
        </p:nvSpPr>
        <p:spPr>
          <a:xfrm>
            <a:off x="2901437" y="1403066"/>
            <a:ext cx="22496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Kantaverkon 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siirto­varmuus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99,99995 %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17DB59-CBA6-45DF-CBA7-B350567D84FB}"/>
              </a:ext>
            </a:extLst>
          </p:cNvPr>
          <p:cNvSpPr txBox="1"/>
          <p:nvPr/>
        </p:nvSpPr>
        <p:spPr>
          <a:xfrm>
            <a:off x="1588770" y="3024431"/>
            <a:ext cx="12393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kilometriä voimajohtoa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EC4E26C-55D1-8EAC-49CD-94D47D8BBD49}"/>
              </a:ext>
            </a:extLst>
          </p:cNvPr>
          <p:cNvSpPr txBox="1"/>
          <p:nvPr/>
        </p:nvSpPr>
        <p:spPr>
          <a:xfrm>
            <a:off x="2904498" y="2461975"/>
            <a:ext cx="16996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71,7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TWh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siirrettyä sähköä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320013C-C374-C54F-0D0D-6068902EA587}"/>
              </a:ext>
            </a:extLst>
          </p:cNvPr>
          <p:cNvSpPr txBox="1"/>
          <p:nvPr/>
        </p:nvSpPr>
        <p:spPr>
          <a:xfrm>
            <a:off x="2905268" y="3126590"/>
            <a:ext cx="1434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83,1 %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Suomen 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kokonais­­-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sähkönsiirrosta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32C981F-FEDE-9CE5-2634-FD310A6A10EB}"/>
              </a:ext>
            </a:extLst>
          </p:cNvPr>
          <p:cNvSpPr txBox="1"/>
          <p:nvPr/>
        </p:nvSpPr>
        <p:spPr>
          <a:xfrm>
            <a:off x="7339188" y="2506880"/>
            <a:ext cx="16235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Liikevaihto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1 193 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Taseen 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loppusumma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2 900 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M€</a:t>
            </a:r>
          </a:p>
        </p:txBody>
      </p: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C1DCC0C8-224F-7096-CF35-C2C43A587F50}"/>
              </a:ext>
            </a:extLst>
          </p:cNvPr>
          <p:cNvGrpSpPr/>
          <p:nvPr/>
        </p:nvGrpSpPr>
        <p:grpSpPr>
          <a:xfrm>
            <a:off x="1651941" y="99582"/>
            <a:ext cx="8078079" cy="6595317"/>
            <a:chOff x="4393418" y="396496"/>
            <a:chExt cx="7280242" cy="5943926"/>
          </a:xfrm>
        </p:grpSpPr>
        <p:grpSp>
          <p:nvGrpSpPr>
            <p:cNvPr id="25" name="Kuva 20">
              <a:extLst>
                <a:ext uri="{FF2B5EF4-FFF2-40B4-BE49-F238E27FC236}">
                  <a16:creationId xmlns:a16="http://schemas.microsoft.com/office/drawing/2014/main" id="{53DB0FD1-608C-BB16-9C42-5FD27C895441}"/>
                </a:ext>
              </a:extLst>
            </p:cNvPr>
            <p:cNvGrpSpPr/>
            <p:nvPr/>
          </p:nvGrpSpPr>
          <p:grpSpPr>
            <a:xfrm>
              <a:off x="4393418" y="1591157"/>
              <a:ext cx="7280242" cy="3859894"/>
              <a:chOff x="1972948" y="1591157"/>
              <a:chExt cx="7280242" cy="3859894"/>
            </a:xfrm>
          </p:grpSpPr>
          <p:sp>
            <p:nvSpPr>
              <p:cNvPr id="26" name="Tekstiruutu 25">
                <a:extLst>
                  <a:ext uri="{FF2B5EF4-FFF2-40B4-BE49-F238E27FC236}">
                    <a16:creationId xmlns:a16="http://schemas.microsoft.com/office/drawing/2014/main" id="{8C91C38A-78AE-5EAA-124C-77ABC6963A7A}"/>
                  </a:ext>
                </a:extLst>
              </p:cNvPr>
              <p:cNvSpPr txBox="1"/>
              <p:nvPr/>
            </p:nvSpPr>
            <p:spPr>
              <a:xfrm>
                <a:off x="5965717" y="2932014"/>
                <a:ext cx="223181" cy="293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2175" b="0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Inter-Bold"/>
                    <a:ea typeface="Inter-Bold"/>
                    <a:cs typeface="Arial"/>
                    <a:sym typeface="Inter-Bold"/>
                    <a:rtl val="0"/>
                  </a:rPr>
                  <a:t> </a:t>
                </a:r>
              </a:p>
            </p:txBody>
          </p:sp>
          <p:sp>
            <p:nvSpPr>
              <p:cNvPr id="27" name="Tekstiruutu 26">
                <a:extLst>
                  <a:ext uri="{FF2B5EF4-FFF2-40B4-BE49-F238E27FC236}">
                    <a16:creationId xmlns:a16="http://schemas.microsoft.com/office/drawing/2014/main" id="{77CFA185-B23C-C884-D649-898D3A5BB63C}"/>
                  </a:ext>
                </a:extLst>
              </p:cNvPr>
              <p:cNvSpPr txBox="1"/>
              <p:nvPr/>
            </p:nvSpPr>
            <p:spPr>
              <a:xfrm>
                <a:off x="7094885" y="4515900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1F46DBFE-5677-EB0D-4708-D30A47002E39}"/>
                  </a:ext>
                </a:extLst>
              </p:cNvPr>
              <p:cNvSpPr txBox="1"/>
              <p:nvPr/>
            </p:nvSpPr>
            <p:spPr>
              <a:xfrm>
                <a:off x="7151188" y="4515900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29" name="Tekstiruutu 28">
                <a:extLst>
                  <a:ext uri="{FF2B5EF4-FFF2-40B4-BE49-F238E27FC236}">
                    <a16:creationId xmlns:a16="http://schemas.microsoft.com/office/drawing/2014/main" id="{3B9C2E4C-59BC-308F-2C4C-FA000CB2B03E}"/>
                  </a:ext>
                </a:extLst>
              </p:cNvPr>
              <p:cNvSpPr txBox="1"/>
              <p:nvPr/>
            </p:nvSpPr>
            <p:spPr>
              <a:xfrm>
                <a:off x="4843551" y="4068720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0" name="Tekstiruutu 29">
                <a:extLst>
                  <a:ext uri="{FF2B5EF4-FFF2-40B4-BE49-F238E27FC236}">
                    <a16:creationId xmlns:a16="http://schemas.microsoft.com/office/drawing/2014/main" id="{66732782-CD7B-B191-2444-527819A235C9}"/>
                  </a:ext>
                </a:extLst>
              </p:cNvPr>
              <p:cNvSpPr txBox="1"/>
              <p:nvPr/>
            </p:nvSpPr>
            <p:spPr>
              <a:xfrm>
                <a:off x="4870786" y="4068720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1" name="Tekstiruutu 30">
                <a:extLst>
                  <a:ext uri="{FF2B5EF4-FFF2-40B4-BE49-F238E27FC236}">
                    <a16:creationId xmlns:a16="http://schemas.microsoft.com/office/drawing/2014/main" id="{2BA4B4B9-C23F-FF18-2067-DD48D3809E32}"/>
                  </a:ext>
                </a:extLst>
              </p:cNvPr>
              <p:cNvSpPr txBox="1"/>
              <p:nvPr/>
            </p:nvSpPr>
            <p:spPr>
              <a:xfrm>
                <a:off x="7137199" y="3444113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2" name="Tekstiruutu 31">
                <a:extLst>
                  <a:ext uri="{FF2B5EF4-FFF2-40B4-BE49-F238E27FC236}">
                    <a16:creationId xmlns:a16="http://schemas.microsoft.com/office/drawing/2014/main" id="{B27ED6DB-5B5C-7792-DE34-C7B9FD366BB8}"/>
                  </a:ext>
                </a:extLst>
              </p:cNvPr>
              <p:cNvSpPr txBox="1"/>
              <p:nvPr/>
            </p:nvSpPr>
            <p:spPr>
              <a:xfrm>
                <a:off x="8523570" y="1781030"/>
                <a:ext cx="263482" cy="437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3750" b="0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3" name="Tekstiruutu 32">
                <a:extLst>
                  <a:ext uri="{FF2B5EF4-FFF2-40B4-BE49-F238E27FC236}">
                    <a16:creationId xmlns:a16="http://schemas.microsoft.com/office/drawing/2014/main" id="{454BB361-7CA0-806C-35CF-74C7C7D58E43}"/>
                  </a:ext>
                </a:extLst>
              </p:cNvPr>
              <p:cNvSpPr txBox="1"/>
              <p:nvPr/>
            </p:nvSpPr>
            <p:spPr>
              <a:xfrm>
                <a:off x="8544794" y="1701378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4" name="Tekstiruutu 33">
                <a:extLst>
                  <a:ext uri="{FF2B5EF4-FFF2-40B4-BE49-F238E27FC236}">
                    <a16:creationId xmlns:a16="http://schemas.microsoft.com/office/drawing/2014/main" id="{BF7C1233-4B1B-7A31-AB7C-6AD51AA9E42E}"/>
                  </a:ext>
                </a:extLst>
              </p:cNvPr>
              <p:cNvSpPr txBox="1"/>
              <p:nvPr/>
            </p:nvSpPr>
            <p:spPr>
              <a:xfrm>
                <a:off x="7288357" y="4059191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5" name="Tekstiruutu 34">
                <a:extLst>
                  <a:ext uri="{FF2B5EF4-FFF2-40B4-BE49-F238E27FC236}">
                    <a16:creationId xmlns:a16="http://schemas.microsoft.com/office/drawing/2014/main" id="{F26DB50C-F8B1-C58B-DEA0-D38C80643EB9}"/>
                  </a:ext>
                </a:extLst>
              </p:cNvPr>
              <p:cNvSpPr txBox="1"/>
              <p:nvPr/>
            </p:nvSpPr>
            <p:spPr>
              <a:xfrm>
                <a:off x="5264616" y="3938228"/>
                <a:ext cx="211666" cy="206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275" b="0" i="0" u="none" strike="noStrike" kern="0" cap="none" spc="0" normalizeH="0" baseline="0" noProof="0">
                    <a:ln/>
                    <a:solidFill>
                      <a:srgbClr val="475760"/>
                    </a:solidFill>
                    <a:effectLst/>
                    <a:uLnTx/>
                    <a:uFillTx/>
                    <a:latin typeface="Inter-Regular"/>
                    <a:ea typeface="Inter-Regular"/>
                    <a:cs typeface="Arial"/>
                    <a:sym typeface="Inter-Regular"/>
                    <a:rtl val="0"/>
                  </a:rPr>
                  <a:t> </a:t>
                </a:r>
              </a:p>
            </p:txBody>
          </p:sp>
          <p:sp>
            <p:nvSpPr>
              <p:cNvPr id="36" name="Tekstiruutu 35">
                <a:extLst>
                  <a:ext uri="{FF2B5EF4-FFF2-40B4-BE49-F238E27FC236}">
                    <a16:creationId xmlns:a16="http://schemas.microsoft.com/office/drawing/2014/main" id="{440A96E0-AB08-9A5B-3C2C-36B9E3FB2862}"/>
                  </a:ext>
                </a:extLst>
              </p:cNvPr>
              <p:cNvSpPr txBox="1"/>
              <p:nvPr/>
            </p:nvSpPr>
            <p:spPr>
              <a:xfrm>
                <a:off x="4139423" y="2755546"/>
                <a:ext cx="217424" cy="270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i-FI" sz="1950" b="0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Inter-Bold"/>
                    <a:ea typeface="Inter-Bold"/>
                    <a:cs typeface="Arial"/>
                    <a:sym typeface="Inter-Bold"/>
                    <a:rtl val="0"/>
                  </a:rPr>
                  <a:t> </a:t>
                </a:r>
              </a:p>
            </p:txBody>
          </p:sp>
          <p:sp>
            <p:nvSpPr>
              <p:cNvPr id="37" name="Puolivapaa piirto 36">
                <a:extLst>
                  <a:ext uri="{FF2B5EF4-FFF2-40B4-BE49-F238E27FC236}">
                    <a16:creationId xmlns:a16="http://schemas.microsoft.com/office/drawing/2014/main" id="{DAA56F83-C944-D76B-CDC7-B9A4C4B9C9B3}"/>
                  </a:ext>
                </a:extLst>
              </p:cNvPr>
              <p:cNvSpPr/>
              <p:nvPr/>
            </p:nvSpPr>
            <p:spPr>
              <a:xfrm>
                <a:off x="7695646" y="4378507"/>
                <a:ext cx="348455" cy="317385"/>
              </a:xfrm>
              <a:custGeom>
                <a:avLst/>
                <a:gdLst>
                  <a:gd name="connsiteX0" fmla="*/ 239596 w 348455"/>
                  <a:gd name="connsiteY0" fmla="*/ 317386 h 317385"/>
                  <a:gd name="connsiteX1" fmla="*/ 327684 w 348455"/>
                  <a:gd name="connsiteY1" fmla="*/ 15552 h 317385"/>
                  <a:gd name="connsiteX2" fmla="*/ 320774 w 348455"/>
                  <a:gd name="connsiteY2" fmla="*/ 0 h 317385"/>
                  <a:gd name="connsiteX3" fmla="*/ 305230 w 348455"/>
                  <a:gd name="connsiteY3" fmla="*/ 6912 h 317385"/>
                  <a:gd name="connsiteX4" fmla="*/ 160145 w 348455"/>
                  <a:gd name="connsiteY4" fmla="*/ 147460 h 317385"/>
                  <a:gd name="connsiteX5" fmla="*/ 157267 w 348455"/>
                  <a:gd name="connsiteY5" fmla="*/ 156677 h 317385"/>
                  <a:gd name="connsiteX6" fmla="*/ 17363 w 348455"/>
                  <a:gd name="connsiteY6" fmla="*/ 110019 h 317385"/>
                  <a:gd name="connsiteX7" fmla="*/ 91 w 348455"/>
                  <a:gd name="connsiteY7" fmla="*/ 110019 h 317385"/>
                  <a:gd name="connsiteX8" fmla="*/ 91 w 348455"/>
                  <a:gd name="connsiteY8" fmla="*/ 127300 h 317385"/>
                  <a:gd name="connsiteX9" fmla="*/ 108329 w 348455"/>
                  <a:gd name="connsiteY9" fmla="*/ 317386 h 317385"/>
                  <a:gd name="connsiteX10" fmla="*/ 302351 w 348455"/>
                  <a:gd name="connsiteY10" fmla="*/ 46081 h 317385"/>
                  <a:gd name="connsiteX11" fmla="*/ 196992 w 348455"/>
                  <a:gd name="connsiteY11" fmla="*/ 304137 h 317385"/>
                  <a:gd name="connsiteX12" fmla="*/ 185477 w 348455"/>
                  <a:gd name="connsiteY12" fmla="*/ 187206 h 317385"/>
                  <a:gd name="connsiteX13" fmla="*/ 186629 w 348455"/>
                  <a:gd name="connsiteY13" fmla="*/ 187206 h 317385"/>
                  <a:gd name="connsiteX14" fmla="*/ 186629 w 348455"/>
                  <a:gd name="connsiteY14" fmla="*/ 186054 h 317385"/>
                  <a:gd name="connsiteX15" fmla="*/ 193537 w 348455"/>
                  <a:gd name="connsiteY15" fmla="*/ 159557 h 317385"/>
                  <a:gd name="connsiteX16" fmla="*/ 302351 w 348455"/>
                  <a:gd name="connsiteY16" fmla="*/ 46081 h 317385"/>
                  <a:gd name="connsiteX17" fmla="*/ 34060 w 348455"/>
                  <a:gd name="connsiteY17" fmla="*/ 145732 h 317385"/>
                  <a:gd name="connsiteX18" fmla="*/ 148631 w 348455"/>
                  <a:gd name="connsiteY18" fmla="*/ 196422 h 317385"/>
                  <a:gd name="connsiteX19" fmla="*/ 160721 w 348455"/>
                  <a:gd name="connsiteY19" fmla="*/ 305289 h 317385"/>
                  <a:gd name="connsiteX20" fmla="*/ 34060 w 348455"/>
                  <a:gd name="connsiteY20" fmla="*/ 145732 h 31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8455" h="317385">
                    <a:moveTo>
                      <a:pt x="239596" y="317386"/>
                    </a:moveTo>
                    <a:cubicBezTo>
                      <a:pt x="338623" y="251719"/>
                      <a:pt x="375469" y="123844"/>
                      <a:pt x="327684" y="15552"/>
                    </a:cubicBezTo>
                    <a:lnTo>
                      <a:pt x="320774" y="0"/>
                    </a:lnTo>
                    <a:lnTo>
                      <a:pt x="305230" y="6912"/>
                    </a:lnTo>
                    <a:cubicBezTo>
                      <a:pt x="230385" y="39745"/>
                      <a:pt x="182023" y="86979"/>
                      <a:pt x="160145" y="147460"/>
                    </a:cubicBezTo>
                    <a:cubicBezTo>
                      <a:pt x="158993" y="150340"/>
                      <a:pt x="158418" y="153796"/>
                      <a:pt x="157267" y="156677"/>
                    </a:cubicBezTo>
                    <a:cubicBezTo>
                      <a:pt x="116389" y="127300"/>
                      <a:pt x="67452" y="111171"/>
                      <a:pt x="17363" y="110019"/>
                    </a:cubicBezTo>
                    <a:lnTo>
                      <a:pt x="91" y="110019"/>
                    </a:lnTo>
                    <a:lnTo>
                      <a:pt x="91" y="127300"/>
                    </a:lnTo>
                    <a:cubicBezTo>
                      <a:pt x="-2212" y="206214"/>
                      <a:pt x="39241" y="279369"/>
                      <a:pt x="108329" y="317386"/>
                    </a:cubicBezTo>
                    <a:moveTo>
                      <a:pt x="302351" y="46081"/>
                    </a:moveTo>
                    <a:cubicBezTo>
                      <a:pt x="316745" y="92163"/>
                      <a:pt x="342077" y="221191"/>
                      <a:pt x="196992" y="304137"/>
                    </a:cubicBezTo>
                    <a:cubicBezTo>
                      <a:pt x="183175" y="266696"/>
                      <a:pt x="179144" y="226375"/>
                      <a:pt x="185477" y="187206"/>
                    </a:cubicBezTo>
                    <a:lnTo>
                      <a:pt x="186629" y="187206"/>
                    </a:lnTo>
                    <a:lnTo>
                      <a:pt x="186629" y="186054"/>
                    </a:lnTo>
                    <a:cubicBezTo>
                      <a:pt x="188356" y="176837"/>
                      <a:pt x="190659" y="168197"/>
                      <a:pt x="193537" y="159557"/>
                    </a:cubicBezTo>
                    <a:cubicBezTo>
                      <a:pt x="209083" y="111747"/>
                      <a:pt x="245929" y="73730"/>
                      <a:pt x="302351" y="46081"/>
                    </a:cubicBezTo>
                    <a:close/>
                    <a:moveTo>
                      <a:pt x="34060" y="145732"/>
                    </a:moveTo>
                    <a:cubicBezTo>
                      <a:pt x="76664" y="149188"/>
                      <a:pt x="116965" y="167045"/>
                      <a:pt x="148631" y="196422"/>
                    </a:cubicBezTo>
                    <a:cubicBezTo>
                      <a:pt x="145176" y="233287"/>
                      <a:pt x="149206" y="270152"/>
                      <a:pt x="160721" y="305289"/>
                    </a:cubicBezTo>
                    <a:cubicBezTo>
                      <a:pt x="89905" y="282825"/>
                      <a:pt x="39817" y="220038"/>
                      <a:pt x="34060" y="145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8" name="Kuva 20">
                <a:extLst>
                  <a:ext uri="{FF2B5EF4-FFF2-40B4-BE49-F238E27FC236}">
                    <a16:creationId xmlns:a16="http://schemas.microsoft.com/office/drawing/2014/main" id="{87BDE6F2-6C23-C786-2207-446F2028881D}"/>
                  </a:ext>
                </a:extLst>
              </p:cNvPr>
              <p:cNvGrpSpPr/>
              <p:nvPr/>
            </p:nvGrpSpPr>
            <p:grpSpPr>
              <a:xfrm>
                <a:off x="7163184" y="1591157"/>
                <a:ext cx="725424" cy="915868"/>
                <a:chOff x="7163184" y="1591157"/>
                <a:chExt cx="725424" cy="915868"/>
              </a:xfrm>
              <a:solidFill>
                <a:srgbClr val="FFFFFF"/>
              </a:solidFill>
            </p:grpSpPr>
            <p:sp>
              <p:nvSpPr>
                <p:cNvPr id="39" name="Puolivapaa piirto 38">
                  <a:extLst>
                    <a:ext uri="{FF2B5EF4-FFF2-40B4-BE49-F238E27FC236}">
                      <a16:creationId xmlns:a16="http://schemas.microsoft.com/office/drawing/2014/main" id="{8E17B3A2-DD49-6CDD-9402-6C5B8327B5D3}"/>
                    </a:ext>
                  </a:extLst>
                </p:cNvPr>
                <p:cNvSpPr/>
                <p:nvPr/>
              </p:nvSpPr>
              <p:spPr>
                <a:xfrm>
                  <a:off x="7163184" y="1591157"/>
                  <a:ext cx="725424" cy="915868"/>
                </a:xfrm>
                <a:custGeom>
                  <a:avLst/>
                  <a:gdLst>
                    <a:gd name="connsiteX0" fmla="*/ 604520 w 725424"/>
                    <a:gd name="connsiteY0" fmla="*/ 104835 h 915868"/>
                    <a:gd name="connsiteX1" fmla="*/ 604520 w 725424"/>
                    <a:gd name="connsiteY1" fmla="*/ 0 h 915868"/>
                    <a:gd name="connsiteX2" fmla="*/ 165811 w 725424"/>
                    <a:gd name="connsiteY2" fmla="*/ 0 h 915868"/>
                    <a:gd name="connsiteX3" fmla="*/ 0 w 725424"/>
                    <a:gd name="connsiteY3" fmla="*/ 165893 h 915868"/>
                    <a:gd name="connsiteX4" fmla="*/ 0 w 725424"/>
                    <a:gd name="connsiteY4" fmla="*/ 794904 h 915868"/>
                    <a:gd name="connsiteX5" fmla="*/ 103632 w 725424"/>
                    <a:gd name="connsiteY5" fmla="*/ 794904 h 915868"/>
                    <a:gd name="connsiteX6" fmla="*/ 103632 w 725424"/>
                    <a:gd name="connsiteY6" fmla="*/ 915868 h 915868"/>
                    <a:gd name="connsiteX7" fmla="*/ 725424 w 725424"/>
                    <a:gd name="connsiteY7" fmla="*/ 915868 h 915868"/>
                    <a:gd name="connsiteX8" fmla="*/ 725424 w 725424"/>
                    <a:gd name="connsiteY8" fmla="*/ 104835 h 915868"/>
                    <a:gd name="connsiteX9" fmla="*/ 604520 w 725424"/>
                    <a:gd name="connsiteY9" fmla="*/ 104835 h 915868"/>
                    <a:gd name="connsiteX10" fmla="*/ 155448 w 725424"/>
                    <a:gd name="connsiteY10" fmla="*/ 58754 h 915868"/>
                    <a:gd name="connsiteX11" fmla="*/ 155448 w 725424"/>
                    <a:gd name="connsiteY11" fmla="*/ 155525 h 915868"/>
                    <a:gd name="connsiteX12" fmla="*/ 58725 w 725424"/>
                    <a:gd name="connsiteY12" fmla="*/ 155525 h 915868"/>
                    <a:gd name="connsiteX13" fmla="*/ 155448 w 725424"/>
                    <a:gd name="connsiteY13" fmla="*/ 58754 h 915868"/>
                    <a:gd name="connsiteX14" fmla="*/ 34544 w 725424"/>
                    <a:gd name="connsiteY14" fmla="*/ 190086 h 915868"/>
                    <a:gd name="connsiteX15" fmla="*/ 189992 w 725424"/>
                    <a:gd name="connsiteY15" fmla="*/ 190086 h 915868"/>
                    <a:gd name="connsiteX16" fmla="*/ 189992 w 725424"/>
                    <a:gd name="connsiteY16" fmla="*/ 34561 h 915868"/>
                    <a:gd name="connsiteX17" fmla="*/ 569976 w 725424"/>
                    <a:gd name="connsiteY17" fmla="*/ 34561 h 915868"/>
                    <a:gd name="connsiteX18" fmla="*/ 569976 w 725424"/>
                    <a:gd name="connsiteY18" fmla="*/ 760343 h 915868"/>
                    <a:gd name="connsiteX19" fmla="*/ 34544 w 725424"/>
                    <a:gd name="connsiteY19" fmla="*/ 760343 h 915868"/>
                    <a:gd name="connsiteX20" fmla="*/ 34544 w 725424"/>
                    <a:gd name="connsiteY20" fmla="*/ 190086 h 915868"/>
                    <a:gd name="connsiteX21" fmla="*/ 690880 w 725424"/>
                    <a:gd name="connsiteY21" fmla="*/ 881307 h 915868"/>
                    <a:gd name="connsiteX22" fmla="*/ 138176 w 725424"/>
                    <a:gd name="connsiteY22" fmla="*/ 881307 h 915868"/>
                    <a:gd name="connsiteX23" fmla="*/ 138176 w 725424"/>
                    <a:gd name="connsiteY23" fmla="*/ 794904 h 915868"/>
                    <a:gd name="connsiteX24" fmla="*/ 604520 w 725424"/>
                    <a:gd name="connsiteY24" fmla="*/ 794904 h 915868"/>
                    <a:gd name="connsiteX25" fmla="*/ 604520 w 725424"/>
                    <a:gd name="connsiteY25" fmla="*/ 139396 h 915868"/>
                    <a:gd name="connsiteX26" fmla="*/ 690880 w 725424"/>
                    <a:gd name="connsiteY26" fmla="*/ 139396 h 915868"/>
                    <a:gd name="connsiteX27" fmla="*/ 690880 w 725424"/>
                    <a:gd name="connsiteY27" fmla="*/ 881307 h 915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25424" h="915868">
                      <a:moveTo>
                        <a:pt x="604520" y="104835"/>
                      </a:moveTo>
                      <a:lnTo>
                        <a:pt x="604520" y="0"/>
                      </a:lnTo>
                      <a:lnTo>
                        <a:pt x="165811" y="0"/>
                      </a:lnTo>
                      <a:lnTo>
                        <a:pt x="0" y="165893"/>
                      </a:lnTo>
                      <a:lnTo>
                        <a:pt x="0" y="794904"/>
                      </a:lnTo>
                      <a:lnTo>
                        <a:pt x="103632" y="794904"/>
                      </a:lnTo>
                      <a:lnTo>
                        <a:pt x="103632" y="915868"/>
                      </a:lnTo>
                      <a:lnTo>
                        <a:pt x="725424" y="915868"/>
                      </a:lnTo>
                      <a:lnTo>
                        <a:pt x="725424" y="104835"/>
                      </a:lnTo>
                      <a:lnTo>
                        <a:pt x="604520" y="104835"/>
                      </a:lnTo>
                      <a:close/>
                      <a:moveTo>
                        <a:pt x="155448" y="58754"/>
                      </a:moveTo>
                      <a:lnTo>
                        <a:pt x="155448" y="155525"/>
                      </a:lnTo>
                      <a:lnTo>
                        <a:pt x="58725" y="155525"/>
                      </a:lnTo>
                      <a:lnTo>
                        <a:pt x="155448" y="58754"/>
                      </a:lnTo>
                      <a:close/>
                      <a:moveTo>
                        <a:pt x="34544" y="190086"/>
                      </a:moveTo>
                      <a:lnTo>
                        <a:pt x="189992" y="190086"/>
                      </a:lnTo>
                      <a:lnTo>
                        <a:pt x="189992" y="34561"/>
                      </a:lnTo>
                      <a:lnTo>
                        <a:pt x="569976" y="34561"/>
                      </a:lnTo>
                      <a:lnTo>
                        <a:pt x="569976" y="760343"/>
                      </a:lnTo>
                      <a:lnTo>
                        <a:pt x="34544" y="760343"/>
                      </a:lnTo>
                      <a:lnTo>
                        <a:pt x="34544" y="190086"/>
                      </a:lnTo>
                      <a:close/>
                      <a:moveTo>
                        <a:pt x="690880" y="881307"/>
                      </a:moveTo>
                      <a:lnTo>
                        <a:pt x="138176" y="881307"/>
                      </a:lnTo>
                      <a:lnTo>
                        <a:pt x="138176" y="794904"/>
                      </a:lnTo>
                      <a:lnTo>
                        <a:pt x="604520" y="794904"/>
                      </a:lnTo>
                      <a:lnTo>
                        <a:pt x="604520" y="139396"/>
                      </a:lnTo>
                      <a:lnTo>
                        <a:pt x="690880" y="139396"/>
                      </a:lnTo>
                      <a:lnTo>
                        <a:pt x="690880" y="8813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Puolivapaa piirto 39">
                  <a:extLst>
                    <a:ext uri="{FF2B5EF4-FFF2-40B4-BE49-F238E27FC236}">
                      <a16:creationId xmlns:a16="http://schemas.microsoft.com/office/drawing/2014/main" id="{6C26C2BF-35E3-D6CF-7895-65FD0DB09D26}"/>
                    </a:ext>
                  </a:extLst>
                </p:cNvPr>
                <p:cNvSpPr/>
                <p:nvPr/>
              </p:nvSpPr>
              <p:spPr>
                <a:xfrm>
                  <a:off x="7301360" y="1867672"/>
                  <a:ext cx="344864" cy="310812"/>
                </a:xfrm>
                <a:custGeom>
                  <a:avLst/>
                  <a:gdLst>
                    <a:gd name="connsiteX0" fmla="*/ 224536 w 344864"/>
                    <a:gd name="connsiteY0" fmla="*/ 34535 h 310812"/>
                    <a:gd name="connsiteX1" fmla="*/ 320108 w 344864"/>
                    <a:gd name="connsiteY1" fmla="*/ 81192 h 310812"/>
                    <a:gd name="connsiteX2" fmla="*/ 344864 w 344864"/>
                    <a:gd name="connsiteY2" fmla="*/ 56423 h 310812"/>
                    <a:gd name="connsiteX3" fmla="*/ 126086 w 344864"/>
                    <a:gd name="connsiteY3" fmla="*/ 35687 h 310812"/>
                    <a:gd name="connsiteX4" fmla="*/ 78876 w 344864"/>
                    <a:gd name="connsiteY4" fmla="*/ 103657 h 310812"/>
                    <a:gd name="connsiteX5" fmla="*/ 0 w 344864"/>
                    <a:gd name="connsiteY5" fmla="*/ 103657 h 310812"/>
                    <a:gd name="connsiteX6" fmla="*/ 0 w 344864"/>
                    <a:gd name="connsiteY6" fmla="*/ 138218 h 310812"/>
                    <a:gd name="connsiteX7" fmla="*/ 70240 w 344864"/>
                    <a:gd name="connsiteY7" fmla="*/ 138218 h 310812"/>
                    <a:gd name="connsiteX8" fmla="*/ 70240 w 344864"/>
                    <a:gd name="connsiteY8" fmla="*/ 172779 h 310812"/>
                    <a:gd name="connsiteX9" fmla="*/ 0 w 344864"/>
                    <a:gd name="connsiteY9" fmla="*/ 172779 h 310812"/>
                    <a:gd name="connsiteX10" fmla="*/ 0 w 344864"/>
                    <a:gd name="connsiteY10" fmla="*/ 207340 h 310812"/>
                    <a:gd name="connsiteX11" fmla="*/ 78300 w 344864"/>
                    <a:gd name="connsiteY11" fmla="*/ 207340 h 310812"/>
                    <a:gd name="connsiteX12" fmla="*/ 276928 w 344864"/>
                    <a:gd name="connsiteY12" fmla="*/ 301807 h 310812"/>
                    <a:gd name="connsiteX13" fmla="*/ 342561 w 344864"/>
                    <a:gd name="connsiteY13" fmla="*/ 256302 h 310812"/>
                    <a:gd name="connsiteX14" fmla="*/ 317805 w 344864"/>
                    <a:gd name="connsiteY14" fmla="*/ 231533 h 310812"/>
                    <a:gd name="connsiteX15" fmla="*/ 147388 w 344864"/>
                    <a:gd name="connsiteY15" fmla="*/ 248237 h 310812"/>
                    <a:gd name="connsiteX16" fmla="*/ 115147 w 344864"/>
                    <a:gd name="connsiteY16" fmla="*/ 206764 h 310812"/>
                    <a:gd name="connsiteX17" fmla="*/ 223960 w 344864"/>
                    <a:gd name="connsiteY17" fmla="*/ 206764 h 310812"/>
                    <a:gd name="connsiteX18" fmla="*/ 223960 w 344864"/>
                    <a:gd name="connsiteY18" fmla="*/ 172203 h 310812"/>
                    <a:gd name="connsiteX19" fmla="*/ 104208 w 344864"/>
                    <a:gd name="connsiteY19" fmla="*/ 172203 h 310812"/>
                    <a:gd name="connsiteX20" fmla="*/ 104208 w 344864"/>
                    <a:gd name="connsiteY20" fmla="*/ 137642 h 310812"/>
                    <a:gd name="connsiteX21" fmla="*/ 223960 w 344864"/>
                    <a:gd name="connsiteY21" fmla="*/ 137642 h 310812"/>
                    <a:gd name="connsiteX22" fmla="*/ 223960 w 344864"/>
                    <a:gd name="connsiteY22" fmla="*/ 103081 h 310812"/>
                    <a:gd name="connsiteX23" fmla="*/ 115147 w 344864"/>
                    <a:gd name="connsiteY23" fmla="*/ 103081 h 310812"/>
                    <a:gd name="connsiteX24" fmla="*/ 224536 w 344864"/>
                    <a:gd name="connsiteY24" fmla="*/ 34535 h 310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44864" h="310812">
                      <a:moveTo>
                        <a:pt x="224536" y="34535"/>
                      </a:moveTo>
                      <a:cubicBezTo>
                        <a:pt x="261959" y="34535"/>
                        <a:pt x="297078" y="51815"/>
                        <a:pt x="320108" y="81192"/>
                      </a:cubicBezTo>
                      <a:lnTo>
                        <a:pt x="344864" y="56423"/>
                      </a:lnTo>
                      <a:cubicBezTo>
                        <a:pt x="290170" y="-9819"/>
                        <a:pt x="192295" y="-19035"/>
                        <a:pt x="126086" y="35687"/>
                      </a:cubicBezTo>
                      <a:cubicBezTo>
                        <a:pt x="104208" y="53543"/>
                        <a:pt x="88087" y="77160"/>
                        <a:pt x="78876" y="103657"/>
                      </a:cubicBezTo>
                      <a:lnTo>
                        <a:pt x="0" y="103657"/>
                      </a:lnTo>
                      <a:lnTo>
                        <a:pt x="0" y="138218"/>
                      </a:lnTo>
                      <a:lnTo>
                        <a:pt x="70240" y="138218"/>
                      </a:lnTo>
                      <a:cubicBezTo>
                        <a:pt x="69088" y="149738"/>
                        <a:pt x="69088" y="161259"/>
                        <a:pt x="70240" y="172779"/>
                      </a:cubicBezTo>
                      <a:lnTo>
                        <a:pt x="0" y="172779"/>
                      </a:lnTo>
                      <a:lnTo>
                        <a:pt x="0" y="207340"/>
                      </a:lnTo>
                      <a:lnTo>
                        <a:pt x="78300" y="207340"/>
                      </a:lnTo>
                      <a:cubicBezTo>
                        <a:pt x="107086" y="287983"/>
                        <a:pt x="195749" y="330608"/>
                        <a:pt x="276928" y="301807"/>
                      </a:cubicBezTo>
                      <a:cubicBezTo>
                        <a:pt x="302260" y="292591"/>
                        <a:pt x="325289" y="277038"/>
                        <a:pt x="342561" y="256302"/>
                      </a:cubicBezTo>
                      <a:lnTo>
                        <a:pt x="317805" y="231533"/>
                      </a:lnTo>
                      <a:cubicBezTo>
                        <a:pt x="275200" y="283374"/>
                        <a:pt x="199204" y="290863"/>
                        <a:pt x="147388" y="248237"/>
                      </a:cubicBezTo>
                      <a:cubicBezTo>
                        <a:pt x="133570" y="236717"/>
                        <a:pt x="122631" y="222893"/>
                        <a:pt x="115147" y="206764"/>
                      </a:cubicBezTo>
                      <a:lnTo>
                        <a:pt x="223960" y="206764"/>
                      </a:lnTo>
                      <a:lnTo>
                        <a:pt x="223960" y="172203"/>
                      </a:lnTo>
                      <a:lnTo>
                        <a:pt x="104208" y="172203"/>
                      </a:lnTo>
                      <a:cubicBezTo>
                        <a:pt x="102480" y="160683"/>
                        <a:pt x="102480" y="149162"/>
                        <a:pt x="104208" y="137642"/>
                      </a:cubicBezTo>
                      <a:lnTo>
                        <a:pt x="223960" y="137642"/>
                      </a:lnTo>
                      <a:lnTo>
                        <a:pt x="223960" y="103081"/>
                      </a:lnTo>
                      <a:lnTo>
                        <a:pt x="115147" y="103081"/>
                      </a:lnTo>
                      <a:cubicBezTo>
                        <a:pt x="135297" y="61608"/>
                        <a:pt x="177902" y="34535"/>
                        <a:pt x="224536" y="34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" name="Kuva 20">
                <a:extLst>
                  <a:ext uri="{FF2B5EF4-FFF2-40B4-BE49-F238E27FC236}">
                    <a16:creationId xmlns:a16="http://schemas.microsoft.com/office/drawing/2014/main" id="{9819F037-CFA1-C2C5-30B9-E183DB422223}"/>
                  </a:ext>
                </a:extLst>
              </p:cNvPr>
              <p:cNvGrpSpPr/>
              <p:nvPr/>
            </p:nvGrpSpPr>
            <p:grpSpPr>
              <a:xfrm>
                <a:off x="3450855" y="4756422"/>
                <a:ext cx="1605144" cy="694629"/>
                <a:chOff x="3450855" y="4756422"/>
                <a:chExt cx="1605144" cy="694629"/>
              </a:xfrm>
              <a:solidFill>
                <a:srgbClr val="FFFFFF"/>
              </a:solidFill>
            </p:grpSpPr>
            <p:grpSp>
              <p:nvGrpSpPr>
                <p:cNvPr id="42" name="Kuva 20">
                  <a:extLst>
                    <a:ext uri="{FF2B5EF4-FFF2-40B4-BE49-F238E27FC236}">
                      <a16:creationId xmlns:a16="http://schemas.microsoft.com/office/drawing/2014/main" id="{7F16CE9D-2FDE-636E-A13C-B4C803054B63}"/>
                    </a:ext>
                  </a:extLst>
                </p:cNvPr>
                <p:cNvGrpSpPr/>
                <p:nvPr/>
              </p:nvGrpSpPr>
              <p:grpSpPr>
                <a:xfrm>
                  <a:off x="3450855" y="4756422"/>
                  <a:ext cx="1142830" cy="694629"/>
                  <a:chOff x="3450855" y="4756422"/>
                  <a:chExt cx="1142830" cy="694629"/>
                </a:xfrm>
                <a:solidFill>
                  <a:srgbClr val="FFFFFF"/>
                </a:solidFill>
              </p:grpSpPr>
              <p:grpSp>
                <p:nvGrpSpPr>
                  <p:cNvPr id="43" name="Kuva 20">
                    <a:extLst>
                      <a:ext uri="{FF2B5EF4-FFF2-40B4-BE49-F238E27FC236}">
                        <a16:creationId xmlns:a16="http://schemas.microsoft.com/office/drawing/2014/main" id="{438B759F-C8E0-2270-0ED8-8F05A6270879}"/>
                      </a:ext>
                    </a:extLst>
                  </p:cNvPr>
                  <p:cNvGrpSpPr/>
                  <p:nvPr/>
                </p:nvGrpSpPr>
                <p:grpSpPr>
                  <a:xfrm>
                    <a:off x="3796295" y="4756422"/>
                    <a:ext cx="797390" cy="694053"/>
                    <a:chOff x="3796295" y="4756422"/>
                    <a:chExt cx="797390" cy="694053"/>
                  </a:xfrm>
                  <a:solidFill>
                    <a:srgbClr val="FFFFFF"/>
                  </a:solidFill>
                </p:grpSpPr>
                <p:sp>
                  <p:nvSpPr>
                    <p:cNvPr id="44" name="Puolivapaa piirto 43">
                      <a:extLst>
                        <a:ext uri="{FF2B5EF4-FFF2-40B4-BE49-F238E27FC236}">
                          <a16:creationId xmlns:a16="http://schemas.microsoft.com/office/drawing/2014/main" id="{15D6DB17-599B-663D-7930-7D490F561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96295" y="4756422"/>
                      <a:ext cx="451950" cy="694053"/>
                    </a:xfrm>
                    <a:custGeom>
                      <a:avLst/>
                      <a:gdLst>
                        <a:gd name="connsiteX0" fmla="*/ 286139 w 451950"/>
                        <a:gd name="connsiteY0" fmla="*/ 267225 h 694053"/>
                        <a:gd name="connsiteX1" fmla="*/ 352349 w 451950"/>
                        <a:gd name="connsiteY1" fmla="*/ 80019 h 694053"/>
                        <a:gd name="connsiteX2" fmla="*/ 165235 w 451950"/>
                        <a:gd name="connsiteY2" fmla="*/ 13777 h 694053"/>
                        <a:gd name="connsiteX3" fmla="*/ 99026 w 451950"/>
                        <a:gd name="connsiteY3" fmla="*/ 200983 h 694053"/>
                        <a:gd name="connsiteX4" fmla="*/ 165235 w 451950"/>
                        <a:gd name="connsiteY4" fmla="*/ 267225 h 694053"/>
                        <a:gd name="connsiteX5" fmla="*/ 0 w 451950"/>
                        <a:gd name="connsiteY5" fmla="*/ 483807 h 694053"/>
                        <a:gd name="connsiteX6" fmla="*/ 0 w 451950"/>
                        <a:gd name="connsiteY6" fmla="*/ 694054 h 694053"/>
                        <a:gd name="connsiteX7" fmla="*/ 451951 w 451950"/>
                        <a:gd name="connsiteY7" fmla="*/ 694054 h 694053"/>
                        <a:gd name="connsiteX8" fmla="*/ 451951 w 451950"/>
                        <a:gd name="connsiteY8" fmla="*/ 483807 h 694053"/>
                        <a:gd name="connsiteX9" fmla="*/ 286139 w 451950"/>
                        <a:gd name="connsiteY9" fmla="*/ 267225 h 694053"/>
                        <a:gd name="connsiteX10" fmla="*/ 120328 w 451950"/>
                        <a:gd name="connsiteY10" fmla="*/ 140501 h 694053"/>
                        <a:gd name="connsiteX11" fmla="*/ 226263 w 451950"/>
                        <a:gd name="connsiteY11" fmla="*/ 34513 h 694053"/>
                        <a:gd name="connsiteX12" fmla="*/ 332198 w 451950"/>
                        <a:gd name="connsiteY12" fmla="*/ 140501 h 694053"/>
                        <a:gd name="connsiteX13" fmla="*/ 226263 w 451950"/>
                        <a:gd name="connsiteY13" fmla="*/ 246488 h 694053"/>
                        <a:gd name="connsiteX14" fmla="*/ 120328 w 451950"/>
                        <a:gd name="connsiteY14" fmla="*/ 140501 h 694053"/>
                        <a:gd name="connsiteX15" fmla="*/ 120328 w 451950"/>
                        <a:gd name="connsiteY15" fmla="*/ 140501 h 694053"/>
                        <a:gd name="connsiteX16" fmla="*/ 417407 w 451950"/>
                        <a:gd name="connsiteY16" fmla="*/ 660069 h 694053"/>
                        <a:gd name="connsiteX17" fmla="*/ 34544 w 451950"/>
                        <a:gd name="connsiteY17" fmla="*/ 660069 h 694053"/>
                        <a:gd name="connsiteX18" fmla="*/ 34544 w 451950"/>
                        <a:gd name="connsiteY18" fmla="*/ 483807 h 694053"/>
                        <a:gd name="connsiteX19" fmla="*/ 225687 w 451950"/>
                        <a:gd name="connsiteY19" fmla="*/ 292569 h 694053"/>
                        <a:gd name="connsiteX20" fmla="*/ 416831 w 451950"/>
                        <a:gd name="connsiteY20" fmla="*/ 483807 h 694053"/>
                        <a:gd name="connsiteX21" fmla="*/ 416831 w 451950"/>
                        <a:gd name="connsiteY21" fmla="*/ 660069 h 694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51950" h="694053">
                          <a:moveTo>
                            <a:pt x="286139" y="267225"/>
                          </a:moveTo>
                          <a:cubicBezTo>
                            <a:pt x="356379" y="233815"/>
                            <a:pt x="385741" y="149717"/>
                            <a:pt x="352349" y="80019"/>
                          </a:cubicBezTo>
                          <a:cubicBezTo>
                            <a:pt x="318956" y="9745"/>
                            <a:pt x="234899" y="-19632"/>
                            <a:pt x="165235" y="13777"/>
                          </a:cubicBezTo>
                          <a:cubicBezTo>
                            <a:pt x="94996" y="47186"/>
                            <a:pt x="65634" y="131284"/>
                            <a:pt x="99026" y="200983"/>
                          </a:cubicBezTo>
                          <a:cubicBezTo>
                            <a:pt x="112844" y="229784"/>
                            <a:pt x="136449" y="253400"/>
                            <a:pt x="165235" y="267225"/>
                          </a:cubicBezTo>
                          <a:cubicBezTo>
                            <a:pt x="67936" y="294297"/>
                            <a:pt x="576" y="383004"/>
                            <a:pt x="0" y="483807"/>
                          </a:cubicBezTo>
                          <a:lnTo>
                            <a:pt x="0" y="694054"/>
                          </a:lnTo>
                          <a:lnTo>
                            <a:pt x="451951" y="694054"/>
                          </a:lnTo>
                          <a:lnTo>
                            <a:pt x="451951" y="483807"/>
                          </a:lnTo>
                          <a:cubicBezTo>
                            <a:pt x="451375" y="382428"/>
                            <a:pt x="384014" y="293721"/>
                            <a:pt x="286139" y="267225"/>
                          </a:cubicBezTo>
                          <a:close/>
                          <a:moveTo>
                            <a:pt x="120328" y="140501"/>
                          </a:moveTo>
                          <a:cubicBezTo>
                            <a:pt x="120328" y="81747"/>
                            <a:pt x="167538" y="34513"/>
                            <a:pt x="226263" y="34513"/>
                          </a:cubicBezTo>
                          <a:cubicBezTo>
                            <a:pt x="284988" y="34513"/>
                            <a:pt x="332198" y="81747"/>
                            <a:pt x="332198" y="140501"/>
                          </a:cubicBezTo>
                          <a:cubicBezTo>
                            <a:pt x="332198" y="199254"/>
                            <a:pt x="284988" y="246488"/>
                            <a:pt x="226263" y="246488"/>
                          </a:cubicBezTo>
                          <a:cubicBezTo>
                            <a:pt x="167538" y="245912"/>
                            <a:pt x="120328" y="198679"/>
                            <a:pt x="120328" y="140501"/>
                          </a:cubicBezTo>
                          <a:lnTo>
                            <a:pt x="120328" y="140501"/>
                          </a:lnTo>
                          <a:close/>
                          <a:moveTo>
                            <a:pt x="417407" y="660069"/>
                          </a:moveTo>
                          <a:lnTo>
                            <a:pt x="34544" y="660069"/>
                          </a:lnTo>
                          <a:lnTo>
                            <a:pt x="34544" y="483807"/>
                          </a:lnTo>
                          <a:cubicBezTo>
                            <a:pt x="34544" y="377820"/>
                            <a:pt x="120328" y="292569"/>
                            <a:pt x="225687" y="292569"/>
                          </a:cubicBezTo>
                          <a:cubicBezTo>
                            <a:pt x="331622" y="292569"/>
                            <a:pt x="416831" y="378396"/>
                            <a:pt x="416831" y="483807"/>
                          </a:cubicBezTo>
                          <a:lnTo>
                            <a:pt x="416831" y="66006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fi-FI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" name="Puolivapaa piirto 44">
                      <a:extLst>
                        <a:ext uri="{FF2B5EF4-FFF2-40B4-BE49-F238E27FC236}">
                          <a16:creationId xmlns:a16="http://schemas.microsoft.com/office/drawing/2014/main" id="{1C1D1775-E600-49AA-5232-7BD813907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2852" y="4825068"/>
                      <a:ext cx="340834" cy="625406"/>
                    </a:xfrm>
                    <a:custGeom>
                      <a:avLst/>
                      <a:gdLst>
                        <a:gd name="connsiteX0" fmla="*/ 199204 w 340834"/>
                        <a:gd name="connsiteY0" fmla="*/ 236595 h 625406"/>
                        <a:gd name="connsiteX1" fmla="*/ 251020 w 340834"/>
                        <a:gd name="connsiteY1" fmla="*/ 66670 h 625406"/>
                        <a:gd name="connsiteX2" fmla="*/ 81178 w 340834"/>
                        <a:gd name="connsiteY2" fmla="*/ 14828 h 625406"/>
                        <a:gd name="connsiteX3" fmla="*/ 29362 w 340834"/>
                        <a:gd name="connsiteY3" fmla="*/ 184753 h 625406"/>
                        <a:gd name="connsiteX4" fmla="*/ 81178 w 340834"/>
                        <a:gd name="connsiteY4" fmla="*/ 236595 h 625406"/>
                        <a:gd name="connsiteX5" fmla="*/ 12090 w 340834"/>
                        <a:gd name="connsiteY5" fmla="*/ 274036 h 625406"/>
                        <a:gd name="connsiteX6" fmla="*/ 0 w 340834"/>
                        <a:gd name="connsiteY6" fmla="*/ 284404 h 625406"/>
                        <a:gd name="connsiteX7" fmla="*/ 9212 w 340834"/>
                        <a:gd name="connsiteY7" fmla="*/ 297653 h 625406"/>
                        <a:gd name="connsiteX8" fmla="*/ 54119 w 340834"/>
                        <a:gd name="connsiteY8" fmla="*/ 431865 h 625406"/>
                        <a:gd name="connsiteX9" fmla="*/ 54119 w 340834"/>
                        <a:gd name="connsiteY9" fmla="*/ 625407 h 625406"/>
                        <a:gd name="connsiteX10" fmla="*/ 340834 w 340834"/>
                        <a:gd name="connsiteY10" fmla="*/ 625407 h 625406"/>
                        <a:gd name="connsiteX11" fmla="*/ 340834 w 340834"/>
                        <a:gd name="connsiteY11" fmla="*/ 427833 h 625406"/>
                        <a:gd name="connsiteX12" fmla="*/ 199204 w 340834"/>
                        <a:gd name="connsiteY12" fmla="*/ 236595 h 625406"/>
                        <a:gd name="connsiteX13" fmla="*/ 48937 w 340834"/>
                        <a:gd name="connsiteY13" fmla="*/ 126000 h 625406"/>
                        <a:gd name="connsiteX14" fmla="*/ 139903 w 340834"/>
                        <a:gd name="connsiteY14" fmla="*/ 34989 h 625406"/>
                        <a:gd name="connsiteX15" fmla="*/ 230869 w 340834"/>
                        <a:gd name="connsiteY15" fmla="*/ 126000 h 625406"/>
                        <a:gd name="connsiteX16" fmla="*/ 140479 w 340834"/>
                        <a:gd name="connsiteY16" fmla="*/ 217010 h 625406"/>
                        <a:gd name="connsiteX17" fmla="*/ 48937 w 340834"/>
                        <a:gd name="connsiteY17" fmla="*/ 126000 h 625406"/>
                        <a:gd name="connsiteX18" fmla="*/ 48937 w 340834"/>
                        <a:gd name="connsiteY18" fmla="*/ 126000 h 625406"/>
                        <a:gd name="connsiteX19" fmla="*/ 306290 w 340834"/>
                        <a:gd name="connsiteY19" fmla="*/ 591422 h 625406"/>
                        <a:gd name="connsiteX20" fmla="*/ 88663 w 340834"/>
                        <a:gd name="connsiteY20" fmla="*/ 591422 h 625406"/>
                        <a:gd name="connsiteX21" fmla="*/ 88663 w 340834"/>
                        <a:gd name="connsiteY21" fmla="*/ 432441 h 625406"/>
                        <a:gd name="connsiteX22" fmla="*/ 46059 w 340834"/>
                        <a:gd name="connsiteY22" fmla="*/ 291317 h 625406"/>
                        <a:gd name="connsiteX23" fmla="*/ 277504 w 340834"/>
                        <a:gd name="connsiteY23" fmla="*/ 334518 h 625406"/>
                        <a:gd name="connsiteX24" fmla="*/ 306866 w 340834"/>
                        <a:gd name="connsiteY24" fmla="*/ 428409 h 625406"/>
                        <a:gd name="connsiteX25" fmla="*/ 306866 w 340834"/>
                        <a:gd name="connsiteY25" fmla="*/ 591422 h 625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340834" h="625406">
                          <a:moveTo>
                            <a:pt x="199204" y="236595"/>
                          </a:moveTo>
                          <a:cubicBezTo>
                            <a:pt x="260232" y="203762"/>
                            <a:pt x="283836" y="127728"/>
                            <a:pt x="251020" y="66670"/>
                          </a:cubicBezTo>
                          <a:cubicBezTo>
                            <a:pt x="218203" y="5612"/>
                            <a:pt x="142206" y="-18005"/>
                            <a:pt x="81178" y="14828"/>
                          </a:cubicBezTo>
                          <a:cubicBezTo>
                            <a:pt x="20151" y="47661"/>
                            <a:pt x="-3454" y="123696"/>
                            <a:pt x="29362" y="184753"/>
                          </a:cubicBezTo>
                          <a:cubicBezTo>
                            <a:pt x="40877" y="206642"/>
                            <a:pt x="59300" y="225075"/>
                            <a:pt x="81178" y="236595"/>
                          </a:cubicBezTo>
                          <a:cubicBezTo>
                            <a:pt x="55846" y="244659"/>
                            <a:pt x="32241" y="257332"/>
                            <a:pt x="12090" y="274036"/>
                          </a:cubicBezTo>
                          <a:lnTo>
                            <a:pt x="0" y="284404"/>
                          </a:lnTo>
                          <a:lnTo>
                            <a:pt x="9212" y="297653"/>
                          </a:lnTo>
                          <a:cubicBezTo>
                            <a:pt x="37998" y="336246"/>
                            <a:pt x="54119" y="383480"/>
                            <a:pt x="54119" y="431865"/>
                          </a:cubicBezTo>
                          <a:lnTo>
                            <a:pt x="54119" y="625407"/>
                          </a:lnTo>
                          <a:lnTo>
                            <a:pt x="340834" y="625407"/>
                          </a:lnTo>
                          <a:lnTo>
                            <a:pt x="340834" y="427833"/>
                          </a:lnTo>
                          <a:cubicBezTo>
                            <a:pt x="340834" y="340278"/>
                            <a:pt x="283261" y="262516"/>
                            <a:pt x="199204" y="236595"/>
                          </a:cubicBezTo>
                          <a:close/>
                          <a:moveTo>
                            <a:pt x="48937" y="126000"/>
                          </a:moveTo>
                          <a:cubicBezTo>
                            <a:pt x="48937" y="75886"/>
                            <a:pt x="89814" y="34989"/>
                            <a:pt x="139903" y="34989"/>
                          </a:cubicBezTo>
                          <a:cubicBezTo>
                            <a:pt x="189992" y="34989"/>
                            <a:pt x="230869" y="75886"/>
                            <a:pt x="230869" y="126000"/>
                          </a:cubicBezTo>
                          <a:cubicBezTo>
                            <a:pt x="230869" y="176113"/>
                            <a:pt x="190568" y="217010"/>
                            <a:pt x="140479" y="217010"/>
                          </a:cubicBezTo>
                          <a:cubicBezTo>
                            <a:pt x="90390" y="217010"/>
                            <a:pt x="49513" y="176689"/>
                            <a:pt x="48937" y="126000"/>
                          </a:cubicBezTo>
                          <a:cubicBezTo>
                            <a:pt x="48937" y="126000"/>
                            <a:pt x="48937" y="126000"/>
                            <a:pt x="48937" y="126000"/>
                          </a:cubicBezTo>
                          <a:close/>
                          <a:moveTo>
                            <a:pt x="306290" y="591422"/>
                          </a:moveTo>
                          <a:lnTo>
                            <a:pt x="88663" y="591422"/>
                          </a:lnTo>
                          <a:lnTo>
                            <a:pt x="88663" y="432441"/>
                          </a:lnTo>
                          <a:cubicBezTo>
                            <a:pt x="88663" y="382327"/>
                            <a:pt x="73694" y="333366"/>
                            <a:pt x="46059" y="291317"/>
                          </a:cubicBezTo>
                          <a:cubicBezTo>
                            <a:pt x="122056" y="239475"/>
                            <a:pt x="225112" y="258484"/>
                            <a:pt x="277504" y="334518"/>
                          </a:cubicBezTo>
                          <a:cubicBezTo>
                            <a:pt x="296503" y="362167"/>
                            <a:pt x="306866" y="395000"/>
                            <a:pt x="306866" y="428409"/>
                          </a:cubicBezTo>
                          <a:lnTo>
                            <a:pt x="306866" y="59142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fi-FI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6" name="Puolivapaa piirto 45">
                    <a:extLst>
                      <a:ext uri="{FF2B5EF4-FFF2-40B4-BE49-F238E27FC236}">
                        <a16:creationId xmlns:a16="http://schemas.microsoft.com/office/drawing/2014/main" id="{DA21A06C-1FB8-6BF3-B7EE-245013D2C4BF}"/>
                      </a:ext>
                    </a:extLst>
                  </p:cNvPr>
                  <p:cNvSpPr/>
                  <p:nvPr/>
                </p:nvSpPr>
                <p:spPr>
                  <a:xfrm>
                    <a:off x="3450855" y="4825644"/>
                    <a:ext cx="340834" cy="625406"/>
                  </a:xfrm>
                  <a:custGeom>
                    <a:avLst/>
                    <a:gdLst>
                      <a:gd name="connsiteX0" fmla="*/ 0 w 340834"/>
                      <a:gd name="connsiteY0" fmla="*/ 427833 h 625406"/>
                      <a:gd name="connsiteX1" fmla="*/ 0 w 340834"/>
                      <a:gd name="connsiteY1" fmla="*/ 625407 h 625406"/>
                      <a:gd name="connsiteX2" fmla="*/ 286715 w 340834"/>
                      <a:gd name="connsiteY2" fmla="*/ 625407 h 625406"/>
                      <a:gd name="connsiteX3" fmla="*/ 286715 w 340834"/>
                      <a:gd name="connsiteY3" fmla="*/ 431865 h 625406"/>
                      <a:gd name="connsiteX4" fmla="*/ 331622 w 340834"/>
                      <a:gd name="connsiteY4" fmla="*/ 297653 h 625406"/>
                      <a:gd name="connsiteX5" fmla="*/ 340834 w 340834"/>
                      <a:gd name="connsiteY5" fmla="*/ 284405 h 625406"/>
                      <a:gd name="connsiteX6" fmla="*/ 328744 w 340834"/>
                      <a:gd name="connsiteY6" fmla="*/ 274036 h 625406"/>
                      <a:gd name="connsiteX7" fmla="*/ 259656 w 340834"/>
                      <a:gd name="connsiteY7" fmla="*/ 236595 h 625406"/>
                      <a:gd name="connsiteX8" fmla="*/ 311472 w 340834"/>
                      <a:gd name="connsiteY8" fmla="*/ 184753 h 625406"/>
                      <a:gd name="connsiteX9" fmla="*/ 259656 w 340834"/>
                      <a:gd name="connsiteY9" fmla="*/ 14828 h 625406"/>
                      <a:gd name="connsiteX10" fmla="*/ 89814 w 340834"/>
                      <a:gd name="connsiteY10" fmla="*/ 66670 h 625406"/>
                      <a:gd name="connsiteX11" fmla="*/ 141630 w 340834"/>
                      <a:gd name="connsiteY11" fmla="*/ 236595 h 625406"/>
                      <a:gd name="connsiteX12" fmla="*/ 0 w 340834"/>
                      <a:gd name="connsiteY12" fmla="*/ 427833 h 625406"/>
                      <a:gd name="connsiteX13" fmla="*/ 291897 w 340834"/>
                      <a:gd name="connsiteY13" fmla="*/ 125424 h 625406"/>
                      <a:gd name="connsiteX14" fmla="*/ 200355 w 340834"/>
                      <a:gd name="connsiteY14" fmla="*/ 216434 h 625406"/>
                      <a:gd name="connsiteX15" fmla="*/ 109965 w 340834"/>
                      <a:gd name="connsiteY15" fmla="*/ 125424 h 625406"/>
                      <a:gd name="connsiteX16" fmla="*/ 200931 w 340834"/>
                      <a:gd name="connsiteY16" fmla="*/ 34413 h 625406"/>
                      <a:gd name="connsiteX17" fmla="*/ 291897 w 340834"/>
                      <a:gd name="connsiteY17" fmla="*/ 125424 h 625406"/>
                      <a:gd name="connsiteX18" fmla="*/ 291897 w 340834"/>
                      <a:gd name="connsiteY18" fmla="*/ 125424 h 625406"/>
                      <a:gd name="connsiteX19" fmla="*/ 34544 w 340834"/>
                      <a:gd name="connsiteY19" fmla="*/ 427833 h 625406"/>
                      <a:gd name="connsiteX20" fmla="*/ 63906 w 340834"/>
                      <a:gd name="connsiteY20" fmla="*/ 333942 h 625406"/>
                      <a:gd name="connsiteX21" fmla="*/ 295351 w 340834"/>
                      <a:gd name="connsiteY21" fmla="*/ 290741 h 625406"/>
                      <a:gd name="connsiteX22" fmla="*/ 252747 w 340834"/>
                      <a:gd name="connsiteY22" fmla="*/ 431865 h 625406"/>
                      <a:gd name="connsiteX23" fmla="*/ 252747 w 340834"/>
                      <a:gd name="connsiteY23" fmla="*/ 590846 h 625406"/>
                      <a:gd name="connsiteX24" fmla="*/ 35120 w 340834"/>
                      <a:gd name="connsiteY24" fmla="*/ 590846 h 625406"/>
                      <a:gd name="connsiteX25" fmla="*/ 35120 w 340834"/>
                      <a:gd name="connsiteY25" fmla="*/ 427833 h 625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40834" h="625406">
                        <a:moveTo>
                          <a:pt x="0" y="427833"/>
                        </a:moveTo>
                        <a:lnTo>
                          <a:pt x="0" y="625407"/>
                        </a:lnTo>
                        <a:lnTo>
                          <a:pt x="286715" y="625407"/>
                        </a:lnTo>
                        <a:lnTo>
                          <a:pt x="286715" y="431865"/>
                        </a:lnTo>
                        <a:cubicBezTo>
                          <a:pt x="287291" y="383479"/>
                          <a:pt x="302836" y="336246"/>
                          <a:pt x="331622" y="297653"/>
                        </a:cubicBezTo>
                        <a:lnTo>
                          <a:pt x="340834" y="284405"/>
                        </a:lnTo>
                        <a:lnTo>
                          <a:pt x="328744" y="274036"/>
                        </a:lnTo>
                        <a:cubicBezTo>
                          <a:pt x="308593" y="257332"/>
                          <a:pt x="284988" y="244083"/>
                          <a:pt x="259656" y="236595"/>
                        </a:cubicBezTo>
                        <a:cubicBezTo>
                          <a:pt x="281534" y="225075"/>
                          <a:pt x="299957" y="206642"/>
                          <a:pt x="311472" y="184753"/>
                        </a:cubicBezTo>
                        <a:cubicBezTo>
                          <a:pt x="344288" y="123696"/>
                          <a:pt x="320683" y="47661"/>
                          <a:pt x="259656" y="14828"/>
                        </a:cubicBezTo>
                        <a:cubicBezTo>
                          <a:pt x="198628" y="-18005"/>
                          <a:pt x="122631" y="5612"/>
                          <a:pt x="89814" y="66670"/>
                        </a:cubicBezTo>
                        <a:cubicBezTo>
                          <a:pt x="56998" y="127728"/>
                          <a:pt x="80603" y="203762"/>
                          <a:pt x="141630" y="236595"/>
                        </a:cubicBezTo>
                        <a:cubicBezTo>
                          <a:pt x="57573" y="261940"/>
                          <a:pt x="576" y="339702"/>
                          <a:pt x="0" y="427833"/>
                        </a:cubicBezTo>
                        <a:close/>
                        <a:moveTo>
                          <a:pt x="291897" y="125424"/>
                        </a:moveTo>
                        <a:cubicBezTo>
                          <a:pt x="291897" y="175537"/>
                          <a:pt x="250444" y="216434"/>
                          <a:pt x="200355" y="216434"/>
                        </a:cubicBezTo>
                        <a:cubicBezTo>
                          <a:pt x="150266" y="216434"/>
                          <a:pt x="109965" y="175537"/>
                          <a:pt x="109965" y="125424"/>
                        </a:cubicBezTo>
                        <a:cubicBezTo>
                          <a:pt x="109965" y="75310"/>
                          <a:pt x="150842" y="34413"/>
                          <a:pt x="200931" y="34413"/>
                        </a:cubicBezTo>
                        <a:cubicBezTo>
                          <a:pt x="251020" y="34413"/>
                          <a:pt x="291897" y="75310"/>
                          <a:pt x="291897" y="125424"/>
                        </a:cubicBezTo>
                        <a:cubicBezTo>
                          <a:pt x="291897" y="125424"/>
                          <a:pt x="291897" y="125424"/>
                          <a:pt x="291897" y="125424"/>
                        </a:cubicBezTo>
                        <a:close/>
                        <a:moveTo>
                          <a:pt x="34544" y="427833"/>
                        </a:moveTo>
                        <a:cubicBezTo>
                          <a:pt x="34544" y="394424"/>
                          <a:pt x="44907" y="361591"/>
                          <a:pt x="63906" y="333942"/>
                        </a:cubicBezTo>
                        <a:cubicBezTo>
                          <a:pt x="115722" y="257908"/>
                          <a:pt x="219354" y="238899"/>
                          <a:pt x="295351" y="290741"/>
                        </a:cubicBezTo>
                        <a:cubicBezTo>
                          <a:pt x="267716" y="332790"/>
                          <a:pt x="252747" y="381176"/>
                          <a:pt x="252747" y="431865"/>
                        </a:cubicBezTo>
                        <a:lnTo>
                          <a:pt x="252747" y="590846"/>
                        </a:lnTo>
                        <a:lnTo>
                          <a:pt x="35120" y="590846"/>
                        </a:lnTo>
                        <a:lnTo>
                          <a:pt x="35120" y="4278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7" name="Puolivapaa piirto 46">
                  <a:extLst>
                    <a:ext uri="{FF2B5EF4-FFF2-40B4-BE49-F238E27FC236}">
                      <a16:creationId xmlns:a16="http://schemas.microsoft.com/office/drawing/2014/main" id="{95BBF7C8-534F-DBC2-DD4F-5180862C9ADE}"/>
                    </a:ext>
                  </a:extLst>
                </p:cNvPr>
                <p:cNvSpPr/>
                <p:nvPr/>
              </p:nvSpPr>
              <p:spPr>
                <a:xfrm>
                  <a:off x="4581020" y="5436651"/>
                  <a:ext cx="474980" cy="5760"/>
                </a:xfrm>
                <a:custGeom>
                  <a:avLst/>
                  <a:gdLst>
                    <a:gd name="connsiteX0" fmla="*/ 0 w 474980"/>
                    <a:gd name="connsiteY0" fmla="*/ 0 h 5760"/>
                    <a:gd name="connsiteX1" fmla="*/ 474980 w 474980"/>
                    <a:gd name="connsiteY1" fmla="*/ 0 h 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4980" h="5760">
                      <a:moveTo>
                        <a:pt x="0" y="0"/>
                      </a:moveTo>
                      <a:lnTo>
                        <a:pt x="474980" y="0"/>
                      </a:lnTo>
                    </a:path>
                  </a:pathLst>
                </a:custGeom>
                <a:ln w="2878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Puolivapaa piirto 47">
                <a:extLst>
                  <a:ext uri="{FF2B5EF4-FFF2-40B4-BE49-F238E27FC236}">
                    <a16:creationId xmlns:a16="http://schemas.microsoft.com/office/drawing/2014/main" id="{673C8E58-3EF2-20ED-5D1A-583E9354624D}"/>
                  </a:ext>
                </a:extLst>
              </p:cNvPr>
              <p:cNvSpPr/>
              <p:nvPr/>
            </p:nvSpPr>
            <p:spPr>
              <a:xfrm>
                <a:off x="6593208" y="2293898"/>
                <a:ext cx="587248" cy="5760"/>
              </a:xfrm>
              <a:custGeom>
                <a:avLst/>
                <a:gdLst>
                  <a:gd name="connsiteX0" fmla="*/ 0 w 587248"/>
                  <a:gd name="connsiteY0" fmla="*/ 0 h 5760"/>
                  <a:gd name="connsiteX1" fmla="*/ 587248 w 587248"/>
                  <a:gd name="connsiteY1" fmla="*/ 0 h 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248" h="5760">
                    <a:moveTo>
                      <a:pt x="0" y="0"/>
                    </a:moveTo>
                    <a:lnTo>
                      <a:pt x="587248" y="0"/>
                    </a:lnTo>
                  </a:path>
                </a:pathLst>
              </a:custGeom>
              <a:ln w="2878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Puolivapaa piirto 48">
                <a:extLst>
                  <a:ext uri="{FF2B5EF4-FFF2-40B4-BE49-F238E27FC236}">
                    <a16:creationId xmlns:a16="http://schemas.microsoft.com/office/drawing/2014/main" id="{E322BE30-CEFC-BD29-5F8A-441DBE967FC1}"/>
                  </a:ext>
                </a:extLst>
              </p:cNvPr>
              <p:cNvSpPr/>
              <p:nvPr/>
            </p:nvSpPr>
            <p:spPr>
              <a:xfrm>
                <a:off x="7315753" y="4707413"/>
                <a:ext cx="1781894" cy="5760"/>
              </a:xfrm>
              <a:custGeom>
                <a:avLst/>
                <a:gdLst>
                  <a:gd name="connsiteX0" fmla="*/ 0 w 1781894"/>
                  <a:gd name="connsiteY0" fmla="*/ 0 h 5760"/>
                  <a:gd name="connsiteX1" fmla="*/ 1781895 w 1781894"/>
                  <a:gd name="connsiteY1" fmla="*/ 0 h 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1894" h="5760">
                    <a:moveTo>
                      <a:pt x="0" y="0"/>
                    </a:moveTo>
                    <a:lnTo>
                      <a:pt x="1781895" y="0"/>
                    </a:lnTo>
                  </a:path>
                </a:pathLst>
              </a:custGeom>
              <a:ln w="2878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0" name="Kuva 20">
                <a:extLst>
                  <a:ext uri="{FF2B5EF4-FFF2-40B4-BE49-F238E27FC236}">
                    <a16:creationId xmlns:a16="http://schemas.microsoft.com/office/drawing/2014/main" id="{28DC85F3-655B-1949-80BD-171AFF15A4C5}"/>
                  </a:ext>
                </a:extLst>
              </p:cNvPr>
              <p:cNvGrpSpPr/>
              <p:nvPr/>
            </p:nvGrpSpPr>
            <p:grpSpPr>
              <a:xfrm>
                <a:off x="8661784" y="4362057"/>
                <a:ext cx="591406" cy="359180"/>
                <a:chOff x="8661784" y="4362057"/>
                <a:chExt cx="591406" cy="359180"/>
              </a:xfrm>
              <a:solidFill>
                <a:srgbClr val="FFFFFF"/>
              </a:solidFill>
            </p:grpSpPr>
            <p:sp>
              <p:nvSpPr>
                <p:cNvPr id="51" name="Puolivapaa piirto 50">
                  <a:extLst>
                    <a:ext uri="{FF2B5EF4-FFF2-40B4-BE49-F238E27FC236}">
                      <a16:creationId xmlns:a16="http://schemas.microsoft.com/office/drawing/2014/main" id="{8CA44B6D-CA94-185C-7584-36DA3D49FA9A}"/>
                    </a:ext>
                  </a:extLst>
                </p:cNvPr>
                <p:cNvSpPr/>
                <p:nvPr/>
              </p:nvSpPr>
              <p:spPr>
                <a:xfrm>
                  <a:off x="8805122" y="4487450"/>
                  <a:ext cx="321772" cy="233787"/>
                </a:xfrm>
                <a:custGeom>
                  <a:avLst/>
                  <a:gdLst>
                    <a:gd name="connsiteX0" fmla="*/ 245891 w 321772"/>
                    <a:gd name="connsiteY0" fmla="*/ 24117 h 233787"/>
                    <a:gd name="connsiteX1" fmla="*/ 24234 w 321772"/>
                    <a:gd name="connsiteY1" fmla="*/ 75959 h 233787"/>
                    <a:gd name="connsiteX2" fmla="*/ 17901 w 321772"/>
                    <a:gd name="connsiteY2" fmla="*/ 233788 h 233787"/>
                    <a:gd name="connsiteX3" fmla="*/ 57051 w 321772"/>
                    <a:gd name="connsiteY3" fmla="*/ 233788 h 233787"/>
                    <a:gd name="connsiteX4" fmla="*/ 85262 w 321772"/>
                    <a:gd name="connsiteY4" fmla="*/ 59254 h 233787"/>
                    <a:gd name="connsiteX5" fmla="*/ 262012 w 321772"/>
                    <a:gd name="connsiteY5" fmla="*/ 85751 h 233787"/>
                    <a:gd name="connsiteX6" fmla="*/ 263739 w 321772"/>
                    <a:gd name="connsiteY6" fmla="*/ 233788 h 233787"/>
                    <a:gd name="connsiteX7" fmla="*/ 304040 w 321772"/>
                    <a:gd name="connsiteY7" fmla="*/ 233788 h 233787"/>
                    <a:gd name="connsiteX8" fmla="*/ 245891 w 321772"/>
                    <a:gd name="connsiteY8" fmla="*/ 24117 h 23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1772" h="233787">
                      <a:moveTo>
                        <a:pt x="245891" y="24117"/>
                      </a:moveTo>
                      <a:cubicBezTo>
                        <a:pt x="170470" y="-22540"/>
                        <a:pt x="71444" y="500"/>
                        <a:pt x="24234" y="75959"/>
                      </a:cubicBezTo>
                      <a:cubicBezTo>
                        <a:pt x="-5704" y="123768"/>
                        <a:pt x="-8007" y="184250"/>
                        <a:pt x="17901" y="233788"/>
                      </a:cubicBezTo>
                      <a:lnTo>
                        <a:pt x="57051" y="233788"/>
                      </a:lnTo>
                      <a:cubicBezTo>
                        <a:pt x="17901" y="177914"/>
                        <a:pt x="29991" y="100151"/>
                        <a:pt x="85262" y="59254"/>
                      </a:cubicBezTo>
                      <a:cubicBezTo>
                        <a:pt x="141684" y="17781"/>
                        <a:pt x="220559" y="29877"/>
                        <a:pt x="262012" y="85751"/>
                      </a:cubicBezTo>
                      <a:cubicBezTo>
                        <a:pt x="294253" y="129528"/>
                        <a:pt x="294829" y="189434"/>
                        <a:pt x="263739" y="233788"/>
                      </a:cubicBezTo>
                      <a:lnTo>
                        <a:pt x="304040" y="233788"/>
                      </a:lnTo>
                      <a:cubicBezTo>
                        <a:pt x="342039" y="160633"/>
                        <a:pt x="317282" y="69046"/>
                        <a:pt x="245891" y="241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Puolivapaa piirto 51">
                  <a:extLst>
                    <a:ext uri="{FF2B5EF4-FFF2-40B4-BE49-F238E27FC236}">
                      <a16:creationId xmlns:a16="http://schemas.microsoft.com/office/drawing/2014/main" id="{0D1E1BDB-B888-A34B-F779-7D275275EB73}"/>
                    </a:ext>
                  </a:extLst>
                </p:cNvPr>
                <p:cNvSpPr/>
                <p:nvPr/>
              </p:nvSpPr>
              <p:spPr>
                <a:xfrm>
                  <a:off x="8939897" y="4385419"/>
                  <a:ext cx="34544" cy="53569"/>
                </a:xfrm>
                <a:custGeom>
                  <a:avLst/>
                  <a:gdLst>
                    <a:gd name="connsiteX0" fmla="*/ 0 w 34544"/>
                    <a:gd name="connsiteY0" fmla="*/ 0 h 53569"/>
                    <a:gd name="connsiteX1" fmla="*/ 34544 w 34544"/>
                    <a:gd name="connsiteY1" fmla="*/ 0 h 53569"/>
                    <a:gd name="connsiteX2" fmla="*/ 34544 w 34544"/>
                    <a:gd name="connsiteY2" fmla="*/ 53569 h 53569"/>
                    <a:gd name="connsiteX3" fmla="*/ 0 w 34544"/>
                    <a:gd name="connsiteY3" fmla="*/ 53569 h 5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44" h="53569">
                      <a:moveTo>
                        <a:pt x="0" y="0"/>
                      </a:moveTo>
                      <a:lnTo>
                        <a:pt x="34544" y="0"/>
                      </a:lnTo>
                      <a:lnTo>
                        <a:pt x="34544" y="53569"/>
                      </a:lnTo>
                      <a:lnTo>
                        <a:pt x="0" y="53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Puolivapaa piirto 52">
                  <a:extLst>
                    <a:ext uri="{FF2B5EF4-FFF2-40B4-BE49-F238E27FC236}">
                      <a16:creationId xmlns:a16="http://schemas.microsoft.com/office/drawing/2014/main" id="{CF6B9F5F-7F9B-4F67-AA84-BAE8039873CF}"/>
                    </a:ext>
                  </a:extLst>
                </p:cNvPr>
                <p:cNvSpPr/>
                <p:nvPr/>
              </p:nvSpPr>
              <p:spPr>
                <a:xfrm rot="-1407625">
                  <a:off x="8837119" y="4365151"/>
                  <a:ext cx="34542" cy="91583"/>
                </a:xfrm>
                <a:custGeom>
                  <a:avLst/>
                  <a:gdLst>
                    <a:gd name="connsiteX0" fmla="*/ 0 w 34542"/>
                    <a:gd name="connsiteY0" fmla="*/ 0 h 91583"/>
                    <a:gd name="connsiteX1" fmla="*/ 34543 w 34542"/>
                    <a:gd name="connsiteY1" fmla="*/ 0 h 91583"/>
                    <a:gd name="connsiteX2" fmla="*/ 34543 w 34542"/>
                    <a:gd name="connsiteY2" fmla="*/ 91583 h 91583"/>
                    <a:gd name="connsiteX3" fmla="*/ 0 w 34542"/>
                    <a:gd name="connsiteY3" fmla="*/ 9158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42" h="91583">
                      <a:moveTo>
                        <a:pt x="0" y="0"/>
                      </a:moveTo>
                      <a:lnTo>
                        <a:pt x="34543" y="0"/>
                      </a:lnTo>
                      <a:lnTo>
                        <a:pt x="34543" y="91583"/>
                      </a:lnTo>
                      <a:lnTo>
                        <a:pt x="0" y="915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Puolivapaa piirto 53">
                  <a:extLst>
                    <a:ext uri="{FF2B5EF4-FFF2-40B4-BE49-F238E27FC236}">
                      <a16:creationId xmlns:a16="http://schemas.microsoft.com/office/drawing/2014/main" id="{79EEEF52-2F92-C764-4610-EDC01E9F7082}"/>
                    </a:ext>
                  </a:extLst>
                </p:cNvPr>
                <p:cNvSpPr/>
                <p:nvPr/>
              </p:nvSpPr>
              <p:spPr>
                <a:xfrm rot="-2816217">
                  <a:off x="8763809" y="4452105"/>
                  <a:ext cx="34543" cy="58177"/>
                </a:xfrm>
                <a:custGeom>
                  <a:avLst/>
                  <a:gdLst>
                    <a:gd name="connsiteX0" fmla="*/ 0 w 34543"/>
                    <a:gd name="connsiteY0" fmla="*/ 0 h 58177"/>
                    <a:gd name="connsiteX1" fmla="*/ 34544 w 34543"/>
                    <a:gd name="connsiteY1" fmla="*/ 0 h 58177"/>
                    <a:gd name="connsiteX2" fmla="*/ 34544 w 34543"/>
                    <a:gd name="connsiteY2" fmla="*/ 58177 h 58177"/>
                    <a:gd name="connsiteX3" fmla="*/ 0 w 34543"/>
                    <a:gd name="connsiteY3" fmla="*/ 58177 h 58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43" h="58177">
                      <a:moveTo>
                        <a:pt x="0" y="0"/>
                      </a:moveTo>
                      <a:lnTo>
                        <a:pt x="34544" y="0"/>
                      </a:lnTo>
                      <a:lnTo>
                        <a:pt x="34544" y="58177"/>
                      </a:lnTo>
                      <a:lnTo>
                        <a:pt x="0" y="58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Puolivapaa piirto 54">
                  <a:extLst>
                    <a:ext uri="{FF2B5EF4-FFF2-40B4-BE49-F238E27FC236}">
                      <a16:creationId xmlns:a16="http://schemas.microsoft.com/office/drawing/2014/main" id="{D65C7F89-66E2-F528-C7FC-C262B44F5E1D}"/>
                    </a:ext>
                  </a:extLst>
                </p:cNvPr>
                <p:cNvSpPr/>
                <p:nvPr/>
              </p:nvSpPr>
              <p:spPr>
                <a:xfrm rot="-4224540">
                  <a:off x="8693424" y="4509712"/>
                  <a:ext cx="34543" cy="91585"/>
                </a:xfrm>
                <a:custGeom>
                  <a:avLst/>
                  <a:gdLst>
                    <a:gd name="connsiteX0" fmla="*/ 0 w 34543"/>
                    <a:gd name="connsiteY0" fmla="*/ 0 h 91585"/>
                    <a:gd name="connsiteX1" fmla="*/ 34544 w 34543"/>
                    <a:gd name="connsiteY1" fmla="*/ 0 h 91585"/>
                    <a:gd name="connsiteX2" fmla="*/ 34544 w 34543"/>
                    <a:gd name="connsiteY2" fmla="*/ 91586 h 91585"/>
                    <a:gd name="connsiteX3" fmla="*/ 0 w 34543"/>
                    <a:gd name="connsiteY3" fmla="*/ 91586 h 9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43" h="91585">
                      <a:moveTo>
                        <a:pt x="0" y="0"/>
                      </a:moveTo>
                      <a:lnTo>
                        <a:pt x="34544" y="0"/>
                      </a:lnTo>
                      <a:lnTo>
                        <a:pt x="34544" y="91586"/>
                      </a:lnTo>
                      <a:lnTo>
                        <a:pt x="0" y="915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Puolivapaa piirto 55">
                  <a:extLst>
                    <a:ext uri="{FF2B5EF4-FFF2-40B4-BE49-F238E27FC236}">
                      <a16:creationId xmlns:a16="http://schemas.microsoft.com/office/drawing/2014/main" id="{54DD4DA1-9B4D-CFA1-664B-80669960FD49}"/>
                    </a:ext>
                  </a:extLst>
                </p:cNvPr>
                <p:cNvSpPr/>
                <p:nvPr/>
              </p:nvSpPr>
              <p:spPr>
                <a:xfrm rot="-233399">
                  <a:off x="8675644" y="4640032"/>
                  <a:ext cx="62755" cy="34561"/>
                </a:xfrm>
                <a:custGeom>
                  <a:avLst/>
                  <a:gdLst>
                    <a:gd name="connsiteX0" fmla="*/ 0 w 62755"/>
                    <a:gd name="connsiteY0" fmla="*/ 0 h 34561"/>
                    <a:gd name="connsiteX1" fmla="*/ 62755 w 62755"/>
                    <a:gd name="connsiteY1" fmla="*/ 0 h 34561"/>
                    <a:gd name="connsiteX2" fmla="*/ 62755 w 62755"/>
                    <a:gd name="connsiteY2" fmla="*/ 34561 h 34561"/>
                    <a:gd name="connsiteX3" fmla="*/ 0 w 62755"/>
                    <a:gd name="connsiteY3" fmla="*/ 34561 h 34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755" h="34561">
                      <a:moveTo>
                        <a:pt x="0" y="0"/>
                      </a:moveTo>
                      <a:lnTo>
                        <a:pt x="62755" y="0"/>
                      </a:lnTo>
                      <a:lnTo>
                        <a:pt x="62755" y="34561"/>
                      </a:lnTo>
                      <a:lnTo>
                        <a:pt x="0" y="345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Puolivapaa piirto 56">
                  <a:extLst>
                    <a:ext uri="{FF2B5EF4-FFF2-40B4-BE49-F238E27FC236}">
                      <a16:creationId xmlns:a16="http://schemas.microsoft.com/office/drawing/2014/main" id="{54B6940E-E315-F80C-85A5-1C151C2881DE}"/>
                    </a:ext>
                  </a:extLst>
                </p:cNvPr>
                <p:cNvSpPr/>
                <p:nvPr/>
              </p:nvSpPr>
              <p:spPr>
                <a:xfrm rot="-3992375">
                  <a:off x="9013940" y="4394051"/>
                  <a:ext cx="91538" cy="34559"/>
                </a:xfrm>
                <a:custGeom>
                  <a:avLst/>
                  <a:gdLst>
                    <a:gd name="connsiteX0" fmla="*/ 0 w 91538"/>
                    <a:gd name="connsiteY0" fmla="*/ 0 h 34559"/>
                    <a:gd name="connsiteX1" fmla="*/ 91538 w 91538"/>
                    <a:gd name="connsiteY1" fmla="*/ 0 h 34559"/>
                    <a:gd name="connsiteX2" fmla="*/ 91538 w 91538"/>
                    <a:gd name="connsiteY2" fmla="*/ 34560 h 34559"/>
                    <a:gd name="connsiteX3" fmla="*/ 0 w 91538"/>
                    <a:gd name="connsiteY3" fmla="*/ 34560 h 3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538" h="34559">
                      <a:moveTo>
                        <a:pt x="0" y="0"/>
                      </a:moveTo>
                      <a:lnTo>
                        <a:pt x="91538" y="0"/>
                      </a:lnTo>
                      <a:lnTo>
                        <a:pt x="91538" y="34560"/>
                      </a:lnTo>
                      <a:lnTo>
                        <a:pt x="0" y="34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Puolivapaa piirto 57">
                  <a:extLst>
                    <a:ext uri="{FF2B5EF4-FFF2-40B4-BE49-F238E27FC236}">
                      <a16:creationId xmlns:a16="http://schemas.microsoft.com/office/drawing/2014/main" id="{3497FB89-C216-1386-8E9D-7CF735AA19EB}"/>
                    </a:ext>
                  </a:extLst>
                </p:cNvPr>
                <p:cNvSpPr/>
                <p:nvPr/>
              </p:nvSpPr>
              <p:spPr>
                <a:xfrm rot="-2583783">
                  <a:off x="9104555" y="4463414"/>
                  <a:ext cx="58148" cy="34560"/>
                </a:xfrm>
                <a:custGeom>
                  <a:avLst/>
                  <a:gdLst>
                    <a:gd name="connsiteX0" fmla="*/ 0 w 58148"/>
                    <a:gd name="connsiteY0" fmla="*/ 0 h 34560"/>
                    <a:gd name="connsiteX1" fmla="*/ 58148 w 58148"/>
                    <a:gd name="connsiteY1" fmla="*/ 0 h 34560"/>
                    <a:gd name="connsiteX2" fmla="*/ 58148 w 58148"/>
                    <a:gd name="connsiteY2" fmla="*/ 34561 h 34560"/>
                    <a:gd name="connsiteX3" fmla="*/ 0 w 58148"/>
                    <a:gd name="connsiteY3" fmla="*/ 34561 h 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48" h="34560">
                      <a:moveTo>
                        <a:pt x="0" y="0"/>
                      </a:moveTo>
                      <a:lnTo>
                        <a:pt x="58148" y="0"/>
                      </a:lnTo>
                      <a:lnTo>
                        <a:pt x="58148" y="34561"/>
                      </a:lnTo>
                      <a:lnTo>
                        <a:pt x="0" y="345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Puolivapaa piirto 58">
                  <a:extLst>
                    <a:ext uri="{FF2B5EF4-FFF2-40B4-BE49-F238E27FC236}">
                      <a16:creationId xmlns:a16="http://schemas.microsoft.com/office/drawing/2014/main" id="{8AD0CCAF-45D8-4B42-55E5-A1596F8E10DF}"/>
                    </a:ext>
                  </a:extLst>
                </p:cNvPr>
                <p:cNvSpPr/>
                <p:nvPr/>
              </p:nvSpPr>
              <p:spPr>
                <a:xfrm rot="-1175460">
                  <a:off x="9158508" y="4537826"/>
                  <a:ext cx="91540" cy="34560"/>
                </a:xfrm>
                <a:custGeom>
                  <a:avLst/>
                  <a:gdLst>
                    <a:gd name="connsiteX0" fmla="*/ 0 w 91540"/>
                    <a:gd name="connsiteY0" fmla="*/ 0 h 34560"/>
                    <a:gd name="connsiteX1" fmla="*/ 91541 w 91540"/>
                    <a:gd name="connsiteY1" fmla="*/ 0 h 34560"/>
                    <a:gd name="connsiteX2" fmla="*/ 91541 w 91540"/>
                    <a:gd name="connsiteY2" fmla="*/ 34561 h 34560"/>
                    <a:gd name="connsiteX3" fmla="*/ 0 w 91540"/>
                    <a:gd name="connsiteY3" fmla="*/ 34561 h 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540" h="34560">
                      <a:moveTo>
                        <a:pt x="0" y="0"/>
                      </a:moveTo>
                      <a:lnTo>
                        <a:pt x="91541" y="0"/>
                      </a:lnTo>
                      <a:lnTo>
                        <a:pt x="91541" y="34561"/>
                      </a:lnTo>
                      <a:lnTo>
                        <a:pt x="0" y="345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Puolivapaa piirto 59">
                  <a:extLst>
                    <a:ext uri="{FF2B5EF4-FFF2-40B4-BE49-F238E27FC236}">
                      <a16:creationId xmlns:a16="http://schemas.microsoft.com/office/drawing/2014/main" id="{B9E91211-B6DD-9946-976C-848CF7AE318B}"/>
                    </a:ext>
                  </a:extLst>
                </p:cNvPr>
                <p:cNvSpPr/>
                <p:nvPr/>
              </p:nvSpPr>
              <p:spPr>
                <a:xfrm rot="-5166601">
                  <a:off x="9190625" y="4625669"/>
                  <a:ext cx="34544" cy="63362"/>
                </a:xfrm>
                <a:custGeom>
                  <a:avLst/>
                  <a:gdLst>
                    <a:gd name="connsiteX0" fmla="*/ 0 w 34544"/>
                    <a:gd name="connsiteY0" fmla="*/ 0 h 63362"/>
                    <a:gd name="connsiteX1" fmla="*/ 34544 w 34544"/>
                    <a:gd name="connsiteY1" fmla="*/ 0 h 63362"/>
                    <a:gd name="connsiteX2" fmla="*/ 34544 w 34544"/>
                    <a:gd name="connsiteY2" fmla="*/ 63362 h 63362"/>
                    <a:gd name="connsiteX3" fmla="*/ 0 w 34544"/>
                    <a:gd name="connsiteY3" fmla="*/ 63362 h 6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44" h="63362">
                      <a:moveTo>
                        <a:pt x="0" y="0"/>
                      </a:moveTo>
                      <a:lnTo>
                        <a:pt x="34544" y="0"/>
                      </a:lnTo>
                      <a:lnTo>
                        <a:pt x="34544" y="63362"/>
                      </a:lnTo>
                      <a:lnTo>
                        <a:pt x="0" y="633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" name="Puolivapaa piirto 60">
                <a:extLst>
                  <a:ext uri="{FF2B5EF4-FFF2-40B4-BE49-F238E27FC236}">
                    <a16:creationId xmlns:a16="http://schemas.microsoft.com/office/drawing/2014/main" id="{2AD5A55E-EF1E-F714-F8C4-83350F2F35E0}"/>
                  </a:ext>
                </a:extLst>
              </p:cNvPr>
              <p:cNvSpPr/>
              <p:nvPr/>
            </p:nvSpPr>
            <p:spPr>
              <a:xfrm>
                <a:off x="1972948" y="1943104"/>
                <a:ext cx="708152" cy="1036831"/>
              </a:xfrm>
              <a:custGeom>
                <a:avLst/>
                <a:gdLst>
                  <a:gd name="connsiteX0" fmla="*/ 708152 w 708152"/>
                  <a:gd name="connsiteY0" fmla="*/ 293769 h 1036831"/>
                  <a:gd name="connsiteX1" fmla="*/ 708152 w 708152"/>
                  <a:gd name="connsiteY1" fmla="*/ 197574 h 1036831"/>
                  <a:gd name="connsiteX2" fmla="*/ 483616 w 708152"/>
                  <a:gd name="connsiteY2" fmla="*/ 59330 h 1036831"/>
                  <a:gd name="connsiteX3" fmla="*/ 483616 w 708152"/>
                  <a:gd name="connsiteY3" fmla="*/ 0 h 1036831"/>
                  <a:gd name="connsiteX4" fmla="*/ 224536 w 708152"/>
                  <a:gd name="connsiteY4" fmla="*/ 0 h 1036831"/>
                  <a:gd name="connsiteX5" fmla="*/ 224536 w 708152"/>
                  <a:gd name="connsiteY5" fmla="*/ 59330 h 1036831"/>
                  <a:gd name="connsiteX6" fmla="*/ 0 w 708152"/>
                  <a:gd name="connsiteY6" fmla="*/ 197574 h 1036831"/>
                  <a:gd name="connsiteX7" fmla="*/ 0 w 708152"/>
                  <a:gd name="connsiteY7" fmla="*/ 293769 h 1036831"/>
                  <a:gd name="connsiteX8" fmla="*/ 34544 w 708152"/>
                  <a:gd name="connsiteY8" fmla="*/ 293769 h 1036831"/>
                  <a:gd name="connsiteX9" fmla="*/ 34544 w 708152"/>
                  <a:gd name="connsiteY9" fmla="*/ 241927 h 1036831"/>
                  <a:gd name="connsiteX10" fmla="*/ 224536 w 708152"/>
                  <a:gd name="connsiteY10" fmla="*/ 241927 h 1036831"/>
                  <a:gd name="connsiteX11" fmla="*/ 224536 w 708152"/>
                  <a:gd name="connsiteY11" fmla="*/ 283977 h 1036831"/>
                  <a:gd name="connsiteX12" fmla="*/ 0 w 708152"/>
                  <a:gd name="connsiteY12" fmla="*/ 422221 h 1036831"/>
                  <a:gd name="connsiteX13" fmla="*/ 0 w 708152"/>
                  <a:gd name="connsiteY13" fmla="*/ 518416 h 1036831"/>
                  <a:gd name="connsiteX14" fmla="*/ 34544 w 708152"/>
                  <a:gd name="connsiteY14" fmla="*/ 518416 h 1036831"/>
                  <a:gd name="connsiteX15" fmla="*/ 34544 w 708152"/>
                  <a:gd name="connsiteY15" fmla="*/ 466574 h 1036831"/>
                  <a:gd name="connsiteX16" fmla="*/ 224536 w 708152"/>
                  <a:gd name="connsiteY16" fmla="*/ 466574 h 1036831"/>
                  <a:gd name="connsiteX17" fmla="*/ 224536 w 708152"/>
                  <a:gd name="connsiteY17" fmla="*/ 525904 h 1036831"/>
                  <a:gd name="connsiteX18" fmla="*/ 0 w 708152"/>
                  <a:gd name="connsiteY18" fmla="*/ 664148 h 1036831"/>
                  <a:gd name="connsiteX19" fmla="*/ 0 w 708152"/>
                  <a:gd name="connsiteY19" fmla="*/ 760343 h 1036831"/>
                  <a:gd name="connsiteX20" fmla="*/ 34544 w 708152"/>
                  <a:gd name="connsiteY20" fmla="*/ 760343 h 1036831"/>
                  <a:gd name="connsiteX21" fmla="*/ 34544 w 708152"/>
                  <a:gd name="connsiteY21" fmla="*/ 708502 h 1036831"/>
                  <a:gd name="connsiteX22" fmla="*/ 220506 w 708152"/>
                  <a:gd name="connsiteY22" fmla="*/ 708502 h 1036831"/>
                  <a:gd name="connsiteX23" fmla="*/ 151418 w 708152"/>
                  <a:gd name="connsiteY23" fmla="*/ 1036832 h 1036831"/>
                  <a:gd name="connsiteX24" fmla="*/ 218203 w 708152"/>
                  <a:gd name="connsiteY24" fmla="*/ 1036832 h 1036831"/>
                  <a:gd name="connsiteX25" fmla="*/ 349470 w 708152"/>
                  <a:gd name="connsiteY25" fmla="*/ 743063 h 1036831"/>
                  <a:gd name="connsiteX26" fmla="*/ 480737 w 708152"/>
                  <a:gd name="connsiteY26" fmla="*/ 1036832 h 1036831"/>
                  <a:gd name="connsiteX27" fmla="*/ 547522 w 708152"/>
                  <a:gd name="connsiteY27" fmla="*/ 1036832 h 1036831"/>
                  <a:gd name="connsiteX28" fmla="*/ 478434 w 708152"/>
                  <a:gd name="connsiteY28" fmla="*/ 708502 h 1036831"/>
                  <a:gd name="connsiteX29" fmla="*/ 673032 w 708152"/>
                  <a:gd name="connsiteY29" fmla="*/ 708502 h 1036831"/>
                  <a:gd name="connsiteX30" fmla="*/ 673032 w 708152"/>
                  <a:gd name="connsiteY30" fmla="*/ 760343 h 1036831"/>
                  <a:gd name="connsiteX31" fmla="*/ 707576 w 708152"/>
                  <a:gd name="connsiteY31" fmla="*/ 760343 h 1036831"/>
                  <a:gd name="connsiteX32" fmla="*/ 707576 w 708152"/>
                  <a:gd name="connsiteY32" fmla="*/ 664148 h 1036831"/>
                  <a:gd name="connsiteX33" fmla="*/ 483040 w 708152"/>
                  <a:gd name="connsiteY33" fmla="*/ 525904 h 1036831"/>
                  <a:gd name="connsiteX34" fmla="*/ 483040 w 708152"/>
                  <a:gd name="connsiteY34" fmla="*/ 466574 h 1036831"/>
                  <a:gd name="connsiteX35" fmla="*/ 673032 w 708152"/>
                  <a:gd name="connsiteY35" fmla="*/ 466574 h 1036831"/>
                  <a:gd name="connsiteX36" fmla="*/ 673032 w 708152"/>
                  <a:gd name="connsiteY36" fmla="*/ 518416 h 1036831"/>
                  <a:gd name="connsiteX37" fmla="*/ 707576 w 708152"/>
                  <a:gd name="connsiteY37" fmla="*/ 518416 h 1036831"/>
                  <a:gd name="connsiteX38" fmla="*/ 707576 w 708152"/>
                  <a:gd name="connsiteY38" fmla="*/ 422221 h 1036831"/>
                  <a:gd name="connsiteX39" fmla="*/ 483040 w 708152"/>
                  <a:gd name="connsiteY39" fmla="*/ 283977 h 1036831"/>
                  <a:gd name="connsiteX40" fmla="*/ 483040 w 708152"/>
                  <a:gd name="connsiteY40" fmla="*/ 241927 h 1036831"/>
                  <a:gd name="connsiteX41" fmla="*/ 673032 w 708152"/>
                  <a:gd name="connsiteY41" fmla="*/ 241927 h 1036831"/>
                  <a:gd name="connsiteX42" fmla="*/ 673032 w 708152"/>
                  <a:gd name="connsiteY42" fmla="*/ 293769 h 1036831"/>
                  <a:gd name="connsiteX43" fmla="*/ 708152 w 708152"/>
                  <a:gd name="connsiteY43" fmla="*/ 293769 h 1036831"/>
                  <a:gd name="connsiteX44" fmla="*/ 449072 w 708152"/>
                  <a:gd name="connsiteY44" fmla="*/ 34561 h 1036831"/>
                  <a:gd name="connsiteX45" fmla="*/ 449072 w 708152"/>
                  <a:gd name="connsiteY45" fmla="*/ 207366 h 1036831"/>
                  <a:gd name="connsiteX46" fmla="*/ 259080 w 708152"/>
                  <a:gd name="connsiteY46" fmla="*/ 207366 h 1036831"/>
                  <a:gd name="connsiteX47" fmla="*/ 259080 w 708152"/>
                  <a:gd name="connsiteY47" fmla="*/ 34561 h 1036831"/>
                  <a:gd name="connsiteX48" fmla="*/ 449072 w 708152"/>
                  <a:gd name="connsiteY48" fmla="*/ 34561 h 1036831"/>
                  <a:gd name="connsiteX49" fmla="*/ 50089 w 708152"/>
                  <a:gd name="connsiteY49" fmla="*/ 207366 h 1036831"/>
                  <a:gd name="connsiteX50" fmla="*/ 224536 w 708152"/>
                  <a:gd name="connsiteY50" fmla="*/ 100227 h 1036831"/>
                  <a:gd name="connsiteX51" fmla="*/ 224536 w 708152"/>
                  <a:gd name="connsiteY51" fmla="*/ 207366 h 1036831"/>
                  <a:gd name="connsiteX52" fmla="*/ 50089 w 708152"/>
                  <a:gd name="connsiteY52" fmla="*/ 207366 h 1036831"/>
                  <a:gd name="connsiteX53" fmla="*/ 50089 w 708152"/>
                  <a:gd name="connsiteY53" fmla="*/ 432013 h 1036831"/>
                  <a:gd name="connsiteX54" fmla="*/ 224536 w 708152"/>
                  <a:gd name="connsiteY54" fmla="*/ 324874 h 1036831"/>
                  <a:gd name="connsiteX55" fmla="*/ 224536 w 708152"/>
                  <a:gd name="connsiteY55" fmla="*/ 432013 h 1036831"/>
                  <a:gd name="connsiteX56" fmla="*/ 50089 w 708152"/>
                  <a:gd name="connsiteY56" fmla="*/ 432013 h 1036831"/>
                  <a:gd name="connsiteX57" fmla="*/ 224536 w 708152"/>
                  <a:gd name="connsiteY57" fmla="*/ 673941 h 1036831"/>
                  <a:gd name="connsiteX58" fmla="*/ 50089 w 708152"/>
                  <a:gd name="connsiteY58" fmla="*/ 673941 h 1036831"/>
                  <a:gd name="connsiteX59" fmla="*/ 224536 w 708152"/>
                  <a:gd name="connsiteY59" fmla="*/ 566801 h 1036831"/>
                  <a:gd name="connsiteX60" fmla="*/ 224536 w 708152"/>
                  <a:gd name="connsiteY60" fmla="*/ 673941 h 1036831"/>
                  <a:gd name="connsiteX61" fmla="*/ 196325 w 708152"/>
                  <a:gd name="connsiteY61" fmla="*/ 1002271 h 1036831"/>
                  <a:gd name="connsiteX62" fmla="*/ 194022 w 708152"/>
                  <a:gd name="connsiteY62" fmla="*/ 1002271 h 1036831"/>
                  <a:gd name="connsiteX63" fmla="*/ 255626 w 708152"/>
                  <a:gd name="connsiteY63" fmla="*/ 708502 h 1036831"/>
                  <a:gd name="connsiteX64" fmla="*/ 328168 w 708152"/>
                  <a:gd name="connsiteY64" fmla="*/ 708502 h 1036831"/>
                  <a:gd name="connsiteX65" fmla="*/ 196325 w 708152"/>
                  <a:gd name="connsiteY65" fmla="*/ 1002271 h 1036831"/>
                  <a:gd name="connsiteX66" fmla="*/ 505494 w 708152"/>
                  <a:gd name="connsiteY66" fmla="*/ 1002271 h 1036831"/>
                  <a:gd name="connsiteX67" fmla="*/ 503767 w 708152"/>
                  <a:gd name="connsiteY67" fmla="*/ 1002271 h 1036831"/>
                  <a:gd name="connsiteX68" fmla="*/ 371924 w 708152"/>
                  <a:gd name="connsiteY68" fmla="*/ 708502 h 1036831"/>
                  <a:gd name="connsiteX69" fmla="*/ 443890 w 708152"/>
                  <a:gd name="connsiteY69" fmla="*/ 708502 h 1036831"/>
                  <a:gd name="connsiteX70" fmla="*/ 505494 w 708152"/>
                  <a:gd name="connsiteY70" fmla="*/ 1002271 h 1036831"/>
                  <a:gd name="connsiteX71" fmla="*/ 658063 w 708152"/>
                  <a:gd name="connsiteY71" fmla="*/ 673941 h 1036831"/>
                  <a:gd name="connsiteX72" fmla="*/ 483616 w 708152"/>
                  <a:gd name="connsiteY72" fmla="*/ 673941 h 1036831"/>
                  <a:gd name="connsiteX73" fmla="*/ 483616 w 708152"/>
                  <a:gd name="connsiteY73" fmla="*/ 566801 h 1036831"/>
                  <a:gd name="connsiteX74" fmla="*/ 658063 w 708152"/>
                  <a:gd name="connsiteY74" fmla="*/ 673941 h 1036831"/>
                  <a:gd name="connsiteX75" fmla="*/ 449072 w 708152"/>
                  <a:gd name="connsiteY75" fmla="*/ 673941 h 1036831"/>
                  <a:gd name="connsiteX76" fmla="*/ 259080 w 708152"/>
                  <a:gd name="connsiteY76" fmla="*/ 673941 h 1036831"/>
                  <a:gd name="connsiteX77" fmla="*/ 259080 w 708152"/>
                  <a:gd name="connsiteY77" fmla="*/ 466574 h 1036831"/>
                  <a:gd name="connsiteX78" fmla="*/ 449072 w 708152"/>
                  <a:gd name="connsiteY78" fmla="*/ 466574 h 1036831"/>
                  <a:gd name="connsiteX79" fmla="*/ 449072 w 708152"/>
                  <a:gd name="connsiteY79" fmla="*/ 673941 h 1036831"/>
                  <a:gd name="connsiteX80" fmla="*/ 658063 w 708152"/>
                  <a:gd name="connsiteY80" fmla="*/ 432013 h 1036831"/>
                  <a:gd name="connsiteX81" fmla="*/ 483616 w 708152"/>
                  <a:gd name="connsiteY81" fmla="*/ 432013 h 1036831"/>
                  <a:gd name="connsiteX82" fmla="*/ 483616 w 708152"/>
                  <a:gd name="connsiteY82" fmla="*/ 324874 h 1036831"/>
                  <a:gd name="connsiteX83" fmla="*/ 658063 w 708152"/>
                  <a:gd name="connsiteY83" fmla="*/ 432013 h 1036831"/>
                  <a:gd name="connsiteX84" fmla="*/ 449072 w 708152"/>
                  <a:gd name="connsiteY84" fmla="*/ 432013 h 1036831"/>
                  <a:gd name="connsiteX85" fmla="*/ 259080 w 708152"/>
                  <a:gd name="connsiteY85" fmla="*/ 432013 h 1036831"/>
                  <a:gd name="connsiteX86" fmla="*/ 259080 w 708152"/>
                  <a:gd name="connsiteY86" fmla="*/ 241927 h 1036831"/>
                  <a:gd name="connsiteX87" fmla="*/ 449072 w 708152"/>
                  <a:gd name="connsiteY87" fmla="*/ 241927 h 1036831"/>
                  <a:gd name="connsiteX88" fmla="*/ 449072 w 708152"/>
                  <a:gd name="connsiteY88" fmla="*/ 432013 h 1036831"/>
                  <a:gd name="connsiteX89" fmla="*/ 483616 w 708152"/>
                  <a:gd name="connsiteY89" fmla="*/ 100227 h 1036831"/>
                  <a:gd name="connsiteX90" fmla="*/ 658063 w 708152"/>
                  <a:gd name="connsiteY90" fmla="*/ 207366 h 1036831"/>
                  <a:gd name="connsiteX91" fmla="*/ 483616 w 708152"/>
                  <a:gd name="connsiteY91" fmla="*/ 207366 h 1036831"/>
                  <a:gd name="connsiteX92" fmla="*/ 483616 w 708152"/>
                  <a:gd name="connsiteY92" fmla="*/ 100227 h 103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708152" h="1036831">
                    <a:moveTo>
                      <a:pt x="708152" y="293769"/>
                    </a:moveTo>
                    <a:lnTo>
                      <a:pt x="708152" y="197574"/>
                    </a:lnTo>
                    <a:lnTo>
                      <a:pt x="483616" y="59330"/>
                    </a:lnTo>
                    <a:lnTo>
                      <a:pt x="483616" y="0"/>
                    </a:lnTo>
                    <a:lnTo>
                      <a:pt x="224536" y="0"/>
                    </a:lnTo>
                    <a:lnTo>
                      <a:pt x="224536" y="59330"/>
                    </a:lnTo>
                    <a:lnTo>
                      <a:pt x="0" y="197574"/>
                    </a:lnTo>
                    <a:lnTo>
                      <a:pt x="0" y="293769"/>
                    </a:lnTo>
                    <a:lnTo>
                      <a:pt x="34544" y="293769"/>
                    </a:lnTo>
                    <a:lnTo>
                      <a:pt x="34544" y="241927"/>
                    </a:lnTo>
                    <a:lnTo>
                      <a:pt x="224536" y="241927"/>
                    </a:lnTo>
                    <a:lnTo>
                      <a:pt x="224536" y="283977"/>
                    </a:lnTo>
                    <a:lnTo>
                      <a:pt x="0" y="422221"/>
                    </a:lnTo>
                    <a:lnTo>
                      <a:pt x="0" y="518416"/>
                    </a:lnTo>
                    <a:lnTo>
                      <a:pt x="34544" y="518416"/>
                    </a:lnTo>
                    <a:lnTo>
                      <a:pt x="34544" y="466574"/>
                    </a:lnTo>
                    <a:lnTo>
                      <a:pt x="224536" y="466574"/>
                    </a:lnTo>
                    <a:lnTo>
                      <a:pt x="224536" y="525904"/>
                    </a:lnTo>
                    <a:lnTo>
                      <a:pt x="0" y="664148"/>
                    </a:lnTo>
                    <a:lnTo>
                      <a:pt x="0" y="760343"/>
                    </a:lnTo>
                    <a:lnTo>
                      <a:pt x="34544" y="760343"/>
                    </a:lnTo>
                    <a:lnTo>
                      <a:pt x="34544" y="708502"/>
                    </a:lnTo>
                    <a:lnTo>
                      <a:pt x="220506" y="708502"/>
                    </a:lnTo>
                    <a:lnTo>
                      <a:pt x="151418" y="1036832"/>
                    </a:lnTo>
                    <a:lnTo>
                      <a:pt x="218203" y="1036832"/>
                    </a:lnTo>
                    <a:lnTo>
                      <a:pt x="349470" y="743063"/>
                    </a:lnTo>
                    <a:lnTo>
                      <a:pt x="480737" y="1036832"/>
                    </a:lnTo>
                    <a:lnTo>
                      <a:pt x="547522" y="1036832"/>
                    </a:lnTo>
                    <a:lnTo>
                      <a:pt x="478434" y="708502"/>
                    </a:lnTo>
                    <a:lnTo>
                      <a:pt x="673032" y="708502"/>
                    </a:lnTo>
                    <a:lnTo>
                      <a:pt x="673032" y="760343"/>
                    </a:lnTo>
                    <a:lnTo>
                      <a:pt x="707576" y="760343"/>
                    </a:lnTo>
                    <a:lnTo>
                      <a:pt x="707576" y="664148"/>
                    </a:lnTo>
                    <a:lnTo>
                      <a:pt x="483040" y="525904"/>
                    </a:lnTo>
                    <a:lnTo>
                      <a:pt x="483040" y="466574"/>
                    </a:lnTo>
                    <a:lnTo>
                      <a:pt x="673032" y="466574"/>
                    </a:lnTo>
                    <a:lnTo>
                      <a:pt x="673032" y="518416"/>
                    </a:lnTo>
                    <a:lnTo>
                      <a:pt x="707576" y="518416"/>
                    </a:lnTo>
                    <a:lnTo>
                      <a:pt x="707576" y="422221"/>
                    </a:lnTo>
                    <a:lnTo>
                      <a:pt x="483040" y="283977"/>
                    </a:lnTo>
                    <a:lnTo>
                      <a:pt x="483040" y="241927"/>
                    </a:lnTo>
                    <a:lnTo>
                      <a:pt x="673032" y="241927"/>
                    </a:lnTo>
                    <a:lnTo>
                      <a:pt x="673032" y="293769"/>
                    </a:lnTo>
                    <a:lnTo>
                      <a:pt x="708152" y="293769"/>
                    </a:lnTo>
                    <a:close/>
                    <a:moveTo>
                      <a:pt x="449072" y="34561"/>
                    </a:moveTo>
                    <a:lnTo>
                      <a:pt x="449072" y="207366"/>
                    </a:lnTo>
                    <a:lnTo>
                      <a:pt x="259080" y="207366"/>
                    </a:lnTo>
                    <a:lnTo>
                      <a:pt x="259080" y="34561"/>
                    </a:lnTo>
                    <a:lnTo>
                      <a:pt x="449072" y="34561"/>
                    </a:lnTo>
                    <a:close/>
                    <a:moveTo>
                      <a:pt x="50089" y="207366"/>
                    </a:moveTo>
                    <a:lnTo>
                      <a:pt x="224536" y="100227"/>
                    </a:lnTo>
                    <a:lnTo>
                      <a:pt x="224536" y="207366"/>
                    </a:lnTo>
                    <a:lnTo>
                      <a:pt x="50089" y="207366"/>
                    </a:lnTo>
                    <a:close/>
                    <a:moveTo>
                      <a:pt x="50089" y="432013"/>
                    </a:moveTo>
                    <a:lnTo>
                      <a:pt x="224536" y="324874"/>
                    </a:lnTo>
                    <a:lnTo>
                      <a:pt x="224536" y="432013"/>
                    </a:lnTo>
                    <a:lnTo>
                      <a:pt x="50089" y="432013"/>
                    </a:lnTo>
                    <a:close/>
                    <a:moveTo>
                      <a:pt x="224536" y="673941"/>
                    </a:moveTo>
                    <a:lnTo>
                      <a:pt x="50089" y="673941"/>
                    </a:lnTo>
                    <a:lnTo>
                      <a:pt x="224536" y="566801"/>
                    </a:lnTo>
                    <a:lnTo>
                      <a:pt x="224536" y="673941"/>
                    </a:lnTo>
                    <a:close/>
                    <a:moveTo>
                      <a:pt x="196325" y="1002271"/>
                    </a:moveTo>
                    <a:lnTo>
                      <a:pt x="194022" y="1002271"/>
                    </a:lnTo>
                    <a:lnTo>
                      <a:pt x="255626" y="708502"/>
                    </a:lnTo>
                    <a:lnTo>
                      <a:pt x="328168" y="708502"/>
                    </a:lnTo>
                    <a:lnTo>
                      <a:pt x="196325" y="1002271"/>
                    </a:lnTo>
                    <a:close/>
                    <a:moveTo>
                      <a:pt x="505494" y="1002271"/>
                    </a:moveTo>
                    <a:lnTo>
                      <a:pt x="503767" y="1002271"/>
                    </a:lnTo>
                    <a:lnTo>
                      <a:pt x="371924" y="708502"/>
                    </a:lnTo>
                    <a:lnTo>
                      <a:pt x="443890" y="708502"/>
                    </a:lnTo>
                    <a:lnTo>
                      <a:pt x="505494" y="1002271"/>
                    </a:lnTo>
                    <a:close/>
                    <a:moveTo>
                      <a:pt x="658063" y="673941"/>
                    </a:moveTo>
                    <a:lnTo>
                      <a:pt x="483616" y="673941"/>
                    </a:lnTo>
                    <a:lnTo>
                      <a:pt x="483616" y="566801"/>
                    </a:lnTo>
                    <a:lnTo>
                      <a:pt x="658063" y="673941"/>
                    </a:lnTo>
                    <a:close/>
                    <a:moveTo>
                      <a:pt x="449072" y="673941"/>
                    </a:moveTo>
                    <a:lnTo>
                      <a:pt x="259080" y="673941"/>
                    </a:lnTo>
                    <a:lnTo>
                      <a:pt x="259080" y="466574"/>
                    </a:lnTo>
                    <a:lnTo>
                      <a:pt x="449072" y="466574"/>
                    </a:lnTo>
                    <a:lnTo>
                      <a:pt x="449072" y="673941"/>
                    </a:lnTo>
                    <a:close/>
                    <a:moveTo>
                      <a:pt x="658063" y="432013"/>
                    </a:moveTo>
                    <a:lnTo>
                      <a:pt x="483616" y="432013"/>
                    </a:lnTo>
                    <a:lnTo>
                      <a:pt x="483616" y="324874"/>
                    </a:lnTo>
                    <a:lnTo>
                      <a:pt x="658063" y="432013"/>
                    </a:lnTo>
                    <a:close/>
                    <a:moveTo>
                      <a:pt x="449072" y="432013"/>
                    </a:moveTo>
                    <a:lnTo>
                      <a:pt x="259080" y="432013"/>
                    </a:lnTo>
                    <a:lnTo>
                      <a:pt x="259080" y="241927"/>
                    </a:lnTo>
                    <a:lnTo>
                      <a:pt x="449072" y="241927"/>
                    </a:lnTo>
                    <a:lnTo>
                      <a:pt x="449072" y="432013"/>
                    </a:lnTo>
                    <a:close/>
                    <a:moveTo>
                      <a:pt x="483616" y="100227"/>
                    </a:moveTo>
                    <a:lnTo>
                      <a:pt x="658063" y="207366"/>
                    </a:lnTo>
                    <a:lnTo>
                      <a:pt x="483616" y="207366"/>
                    </a:lnTo>
                    <a:lnTo>
                      <a:pt x="483616" y="100227"/>
                    </a:lnTo>
                    <a:close/>
                  </a:path>
                </a:pathLst>
              </a:custGeom>
              <a:solidFill>
                <a:srgbClr val="FFFFFF"/>
              </a:solidFill>
              <a:ln w="5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Puolivapaa piirto 61">
                <a:extLst>
                  <a:ext uri="{FF2B5EF4-FFF2-40B4-BE49-F238E27FC236}">
                    <a16:creationId xmlns:a16="http://schemas.microsoft.com/office/drawing/2014/main" id="{9C50CFAA-D75B-8235-8CA2-5E431194CFA7}"/>
                  </a:ext>
                </a:extLst>
              </p:cNvPr>
              <p:cNvSpPr/>
              <p:nvPr/>
            </p:nvSpPr>
            <p:spPr>
              <a:xfrm>
                <a:off x="2646556" y="2462672"/>
                <a:ext cx="2864273" cy="5760"/>
              </a:xfrm>
              <a:custGeom>
                <a:avLst/>
                <a:gdLst>
                  <a:gd name="connsiteX0" fmla="*/ 0 w 2864273"/>
                  <a:gd name="connsiteY0" fmla="*/ 0 h 5760"/>
                  <a:gd name="connsiteX1" fmla="*/ 2864273 w 2864273"/>
                  <a:gd name="connsiteY1" fmla="*/ 0 h 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64273" h="5760">
                    <a:moveTo>
                      <a:pt x="0" y="0"/>
                    </a:moveTo>
                    <a:lnTo>
                      <a:pt x="2864273" y="0"/>
                    </a:lnTo>
                  </a:path>
                </a:pathLst>
              </a:custGeom>
              <a:ln w="2878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Kuva 20">
              <a:extLst>
                <a:ext uri="{FF2B5EF4-FFF2-40B4-BE49-F238E27FC236}">
                  <a16:creationId xmlns:a16="http://schemas.microsoft.com/office/drawing/2014/main" id="{637A2F4F-DC1C-DAB1-339E-18F688EF97BD}"/>
                </a:ext>
              </a:extLst>
            </p:cNvPr>
            <p:cNvGrpSpPr/>
            <p:nvPr/>
          </p:nvGrpSpPr>
          <p:grpSpPr>
            <a:xfrm>
              <a:off x="7249630" y="396496"/>
              <a:ext cx="2625919" cy="5943926"/>
              <a:chOff x="4829160" y="396496"/>
              <a:chExt cx="2625919" cy="5943926"/>
            </a:xfrm>
            <a:noFill/>
          </p:grpSpPr>
          <p:grpSp>
            <p:nvGrpSpPr>
              <p:cNvPr id="64" name="Kuva 20">
                <a:extLst>
                  <a:ext uri="{FF2B5EF4-FFF2-40B4-BE49-F238E27FC236}">
                    <a16:creationId xmlns:a16="http://schemas.microsoft.com/office/drawing/2014/main" id="{FF145D4D-A5DC-0728-FC21-6DB28D190FE0}"/>
                  </a:ext>
                </a:extLst>
              </p:cNvPr>
              <p:cNvGrpSpPr/>
              <p:nvPr/>
            </p:nvGrpSpPr>
            <p:grpSpPr>
              <a:xfrm>
                <a:off x="6531028" y="6239044"/>
                <a:ext cx="260231" cy="101379"/>
                <a:chOff x="6531028" y="6239044"/>
                <a:chExt cx="260231" cy="101379"/>
              </a:xfrm>
            </p:grpSpPr>
            <p:sp>
              <p:nvSpPr>
                <p:cNvPr id="65" name="Puolivapaa piirto 64">
                  <a:extLst>
                    <a:ext uri="{FF2B5EF4-FFF2-40B4-BE49-F238E27FC236}">
                      <a16:creationId xmlns:a16="http://schemas.microsoft.com/office/drawing/2014/main" id="{AA6EE94D-6E50-9519-4760-C17CE96C5061}"/>
                    </a:ext>
                  </a:extLst>
                </p:cNvPr>
                <p:cNvSpPr/>
                <p:nvPr/>
              </p:nvSpPr>
              <p:spPr>
                <a:xfrm>
                  <a:off x="6531028" y="6334087"/>
                  <a:ext cx="16120" cy="6336"/>
                </a:xfrm>
                <a:custGeom>
                  <a:avLst/>
                  <a:gdLst>
                    <a:gd name="connsiteX0" fmla="*/ 0 w 16120"/>
                    <a:gd name="connsiteY0" fmla="*/ 6336 h 6336"/>
                    <a:gd name="connsiteX1" fmla="*/ 16121 w 16120"/>
                    <a:gd name="connsiteY1" fmla="*/ 0 h 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20" h="6336">
                      <a:moveTo>
                        <a:pt x="0" y="6336"/>
                      </a:moveTo>
                      <a:lnTo>
                        <a:pt x="16121" y="0"/>
                      </a:lnTo>
                    </a:path>
                  </a:pathLst>
                </a:custGeom>
                <a:ln w="11515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Puolivapaa piirto 65">
                  <a:extLst>
                    <a:ext uri="{FF2B5EF4-FFF2-40B4-BE49-F238E27FC236}">
                      <a16:creationId xmlns:a16="http://schemas.microsoft.com/office/drawing/2014/main" id="{C845F977-F340-BF4D-CCC0-3A0977D6D900}"/>
                    </a:ext>
                  </a:extLst>
                </p:cNvPr>
                <p:cNvSpPr/>
                <p:nvPr/>
              </p:nvSpPr>
              <p:spPr>
                <a:xfrm>
                  <a:off x="6579966" y="6251716"/>
                  <a:ext cx="179053" cy="69698"/>
                </a:xfrm>
                <a:custGeom>
                  <a:avLst/>
                  <a:gdLst>
                    <a:gd name="connsiteX0" fmla="*/ 0 w 179053"/>
                    <a:gd name="connsiteY0" fmla="*/ 69698 h 69698"/>
                    <a:gd name="connsiteX1" fmla="*/ 179053 w 179053"/>
                    <a:gd name="connsiteY1" fmla="*/ 0 h 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053" h="69698">
                      <a:moveTo>
                        <a:pt x="0" y="69698"/>
                      </a:moveTo>
                      <a:lnTo>
                        <a:pt x="179053" y="0"/>
                      </a:lnTo>
                    </a:path>
                  </a:pathLst>
                </a:custGeom>
                <a:ln w="11515" cap="flat">
                  <a:solidFill>
                    <a:srgbClr val="FFFFFF"/>
                  </a:solidFill>
                  <a:custDash>
                    <a:ds d="456090" sp="456090"/>
                  </a:custDash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Puolivapaa piirto 66">
                  <a:extLst>
                    <a:ext uri="{FF2B5EF4-FFF2-40B4-BE49-F238E27FC236}">
                      <a16:creationId xmlns:a16="http://schemas.microsoft.com/office/drawing/2014/main" id="{75379561-E749-E946-FD23-B53511949342}"/>
                    </a:ext>
                  </a:extLst>
                </p:cNvPr>
                <p:cNvSpPr/>
                <p:nvPr/>
              </p:nvSpPr>
              <p:spPr>
                <a:xfrm>
                  <a:off x="6775139" y="6239044"/>
                  <a:ext cx="16120" cy="5760"/>
                </a:xfrm>
                <a:custGeom>
                  <a:avLst/>
                  <a:gdLst>
                    <a:gd name="connsiteX0" fmla="*/ 0 w 16120"/>
                    <a:gd name="connsiteY0" fmla="*/ 5760 h 5760"/>
                    <a:gd name="connsiteX1" fmla="*/ 16121 w 16120"/>
                    <a:gd name="connsiteY1" fmla="*/ 0 h 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20" h="5760">
                      <a:moveTo>
                        <a:pt x="0" y="5760"/>
                      </a:moveTo>
                      <a:lnTo>
                        <a:pt x="16121" y="0"/>
                      </a:lnTo>
                    </a:path>
                  </a:pathLst>
                </a:custGeom>
                <a:ln w="11515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i-FI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" name="Puolivapaa piirto 67">
                <a:extLst>
                  <a:ext uri="{FF2B5EF4-FFF2-40B4-BE49-F238E27FC236}">
                    <a16:creationId xmlns:a16="http://schemas.microsoft.com/office/drawing/2014/main" id="{7BF926D9-DF1E-3E5C-4667-952B23A67DF5}"/>
                  </a:ext>
                </a:extLst>
              </p:cNvPr>
              <p:cNvSpPr/>
              <p:nvPr/>
            </p:nvSpPr>
            <p:spPr>
              <a:xfrm>
                <a:off x="4829160" y="740955"/>
                <a:ext cx="2625919" cy="5466983"/>
              </a:xfrm>
              <a:custGeom>
                <a:avLst/>
                <a:gdLst>
                  <a:gd name="connsiteX0" fmla="*/ 678790 w 2625919"/>
                  <a:gd name="connsiteY0" fmla="*/ 1714229 h 5466983"/>
                  <a:gd name="connsiteX1" fmla="*/ 678790 w 2625919"/>
                  <a:gd name="connsiteY1" fmla="*/ 1714229 h 5466983"/>
                  <a:gd name="connsiteX2" fmla="*/ 590127 w 2625919"/>
                  <a:gd name="connsiteY2" fmla="*/ 1457901 h 5466983"/>
                  <a:gd name="connsiteX3" fmla="*/ 589551 w 2625919"/>
                  <a:gd name="connsiteY3" fmla="*/ 1455597 h 5466983"/>
                  <a:gd name="connsiteX4" fmla="*/ 589551 w 2625919"/>
                  <a:gd name="connsiteY4" fmla="*/ 1237286 h 5466983"/>
                  <a:gd name="connsiteX5" fmla="*/ 366742 w 2625919"/>
                  <a:gd name="connsiteY5" fmla="*/ 952157 h 5466983"/>
                  <a:gd name="connsiteX6" fmla="*/ 294776 w 2625919"/>
                  <a:gd name="connsiteY6" fmla="*/ 952157 h 5466983"/>
                  <a:gd name="connsiteX7" fmla="*/ 289594 w 2625919"/>
                  <a:gd name="connsiteY7" fmla="*/ 949853 h 5466983"/>
                  <a:gd name="connsiteX8" fmla="*/ 0 w 2625919"/>
                  <a:gd name="connsiteY8" fmla="*/ 653780 h 5466983"/>
                  <a:gd name="connsiteX9" fmla="*/ 1152 w 2625919"/>
                  <a:gd name="connsiteY9" fmla="*/ 642836 h 5466983"/>
                  <a:gd name="connsiteX10" fmla="*/ 152569 w 2625919"/>
                  <a:gd name="connsiteY10" fmla="*/ 535696 h 5466983"/>
                  <a:gd name="connsiteX11" fmla="*/ 162357 w 2625919"/>
                  <a:gd name="connsiteY11" fmla="*/ 536849 h 5466983"/>
                  <a:gd name="connsiteX12" fmla="*/ 343713 w 2625919"/>
                  <a:gd name="connsiteY12" fmla="*/ 762071 h 5466983"/>
                  <a:gd name="connsiteX13" fmla="*/ 496858 w 2625919"/>
                  <a:gd name="connsiteY13" fmla="*/ 817369 h 5466983"/>
                  <a:gd name="connsiteX14" fmla="*/ 658064 w 2625919"/>
                  <a:gd name="connsiteY14" fmla="*/ 749399 h 5466983"/>
                  <a:gd name="connsiteX15" fmla="*/ 664396 w 2625919"/>
                  <a:gd name="connsiteY15" fmla="*/ 749399 h 5466983"/>
                  <a:gd name="connsiteX16" fmla="*/ 834238 w 2625919"/>
                  <a:gd name="connsiteY16" fmla="*/ 840410 h 5466983"/>
                  <a:gd name="connsiteX17" fmla="*/ 930961 w 2625919"/>
                  <a:gd name="connsiteY17" fmla="*/ 658964 h 5466983"/>
                  <a:gd name="connsiteX18" fmla="*/ 968384 w 2625919"/>
                  <a:gd name="connsiteY18" fmla="*/ 137668 h 5466983"/>
                  <a:gd name="connsiteX19" fmla="*/ 974141 w 2625919"/>
                  <a:gd name="connsiteY19" fmla="*/ 131332 h 5466983"/>
                  <a:gd name="connsiteX20" fmla="*/ 1137073 w 2625919"/>
                  <a:gd name="connsiteY20" fmla="*/ 93891 h 5466983"/>
                  <a:gd name="connsiteX21" fmla="*/ 1300006 w 2625919"/>
                  <a:gd name="connsiteY21" fmla="*/ 0 h 5466983"/>
                  <a:gd name="connsiteX22" fmla="*/ 1308642 w 2625919"/>
                  <a:gd name="connsiteY22" fmla="*/ 1152 h 5466983"/>
                  <a:gd name="connsiteX23" fmla="*/ 1436455 w 2625919"/>
                  <a:gd name="connsiteY23" fmla="*/ 140548 h 5466983"/>
                  <a:gd name="connsiteX24" fmla="*/ 1572904 w 2625919"/>
                  <a:gd name="connsiteY24" fmla="*/ 289161 h 5466983"/>
                  <a:gd name="connsiteX25" fmla="*/ 1574631 w 2625919"/>
                  <a:gd name="connsiteY25" fmla="*/ 294921 h 5466983"/>
                  <a:gd name="connsiteX26" fmla="*/ 1536632 w 2625919"/>
                  <a:gd name="connsiteY26" fmla="*/ 659540 h 5466983"/>
                  <a:gd name="connsiteX27" fmla="*/ 1574055 w 2625919"/>
                  <a:gd name="connsiteY27" fmla="*/ 970590 h 5466983"/>
                  <a:gd name="connsiteX28" fmla="*/ 1867679 w 2625919"/>
                  <a:gd name="connsiteY28" fmla="*/ 1202149 h 5466983"/>
                  <a:gd name="connsiteX29" fmla="*/ 1869982 w 2625919"/>
                  <a:gd name="connsiteY29" fmla="*/ 1209637 h 5466983"/>
                  <a:gd name="connsiteX30" fmla="*/ 1732382 w 2625919"/>
                  <a:gd name="connsiteY30" fmla="*/ 1653747 h 5466983"/>
                  <a:gd name="connsiteX31" fmla="*/ 2058247 w 2625919"/>
                  <a:gd name="connsiteY31" fmla="*/ 2180227 h 5466983"/>
                  <a:gd name="connsiteX32" fmla="*/ 2057671 w 2625919"/>
                  <a:gd name="connsiteY32" fmla="*/ 2188867 h 5466983"/>
                  <a:gd name="connsiteX33" fmla="*/ 1946555 w 2625919"/>
                  <a:gd name="connsiteY33" fmla="*/ 2312135 h 5466983"/>
                  <a:gd name="connsiteX34" fmla="*/ 2027157 w 2625919"/>
                  <a:gd name="connsiteY34" fmla="*/ 2689427 h 5466983"/>
                  <a:gd name="connsiteX35" fmla="*/ 2099700 w 2625919"/>
                  <a:gd name="connsiteY35" fmla="*/ 2725716 h 5466983"/>
                  <a:gd name="connsiteX36" fmla="*/ 2103154 w 2625919"/>
                  <a:gd name="connsiteY36" fmla="*/ 2729748 h 5466983"/>
                  <a:gd name="connsiteX37" fmla="*/ 2241906 w 2625919"/>
                  <a:gd name="connsiteY37" fmla="*/ 3095519 h 5466983"/>
                  <a:gd name="connsiteX38" fmla="*/ 2241330 w 2625919"/>
                  <a:gd name="connsiteY38" fmla="*/ 3101279 h 5466983"/>
                  <a:gd name="connsiteX39" fmla="*/ 2168788 w 2625919"/>
                  <a:gd name="connsiteY39" fmla="*/ 3234340 h 5466983"/>
                  <a:gd name="connsiteX40" fmla="*/ 2623617 w 2625919"/>
                  <a:gd name="connsiteY40" fmla="*/ 3589742 h 5466983"/>
                  <a:gd name="connsiteX41" fmla="*/ 2625920 w 2625919"/>
                  <a:gd name="connsiteY41" fmla="*/ 3597807 h 5466983"/>
                  <a:gd name="connsiteX42" fmla="*/ 2373749 w 2625919"/>
                  <a:gd name="connsiteY42" fmla="*/ 4259651 h 5466983"/>
                  <a:gd name="connsiteX43" fmla="*/ 2372597 w 2625919"/>
                  <a:gd name="connsiteY43" fmla="*/ 4261379 h 5466983"/>
                  <a:gd name="connsiteX44" fmla="*/ 1849832 w 2625919"/>
                  <a:gd name="connsiteY44" fmla="*/ 4992345 h 5466983"/>
                  <a:gd name="connsiteX45" fmla="*/ 1845225 w 2625919"/>
                  <a:gd name="connsiteY45" fmla="*/ 4995225 h 5466983"/>
                  <a:gd name="connsiteX46" fmla="*/ 1632780 w 2625919"/>
                  <a:gd name="connsiteY46" fmla="*/ 5039003 h 5466983"/>
                  <a:gd name="connsiteX47" fmla="*/ 1457757 w 2625919"/>
                  <a:gd name="connsiteY47" fmla="*/ 5176671 h 5466983"/>
                  <a:gd name="connsiteX48" fmla="*/ 1454878 w 2625919"/>
                  <a:gd name="connsiteY48" fmla="*/ 5177823 h 5466983"/>
                  <a:gd name="connsiteX49" fmla="*/ 1167588 w 2625919"/>
                  <a:gd name="connsiteY49" fmla="*/ 5234273 h 5466983"/>
                  <a:gd name="connsiteX50" fmla="*/ 1062228 w 2625919"/>
                  <a:gd name="connsiteY50" fmla="*/ 5358117 h 5466983"/>
                  <a:gd name="connsiteX51" fmla="*/ 1057047 w 2625919"/>
                  <a:gd name="connsiteY51" fmla="*/ 5360421 h 5466983"/>
                  <a:gd name="connsiteX52" fmla="*/ 926355 w 2625919"/>
                  <a:gd name="connsiteY52" fmla="*/ 5360421 h 5466983"/>
                  <a:gd name="connsiteX53" fmla="*/ 726576 w 2625919"/>
                  <a:gd name="connsiteY53" fmla="*/ 5466984 h 5466983"/>
                  <a:gd name="connsiteX54" fmla="*/ 720243 w 2625919"/>
                  <a:gd name="connsiteY54" fmla="*/ 5466984 h 5466983"/>
                  <a:gd name="connsiteX55" fmla="*/ 487071 w 2625919"/>
                  <a:gd name="connsiteY55" fmla="*/ 5359845 h 5466983"/>
                  <a:gd name="connsiteX56" fmla="*/ 483040 w 2625919"/>
                  <a:gd name="connsiteY56" fmla="*/ 5354085 h 5466983"/>
                  <a:gd name="connsiteX57" fmla="*/ 470374 w 2625919"/>
                  <a:gd name="connsiteY57" fmla="*/ 5203168 h 5466983"/>
                  <a:gd name="connsiteX58" fmla="*/ 339107 w 2625919"/>
                  <a:gd name="connsiteY58" fmla="*/ 5203168 h 5466983"/>
                  <a:gd name="connsiteX59" fmla="*/ 332198 w 2625919"/>
                  <a:gd name="connsiteY59" fmla="*/ 5196256 h 5466983"/>
                  <a:gd name="connsiteX60" fmla="*/ 332198 w 2625919"/>
                  <a:gd name="connsiteY60" fmla="*/ 5111005 h 5466983"/>
                  <a:gd name="connsiteX61" fmla="*/ 189416 w 2625919"/>
                  <a:gd name="connsiteY61" fmla="*/ 4949144 h 5466983"/>
                  <a:gd name="connsiteX62" fmla="*/ 187689 w 2625919"/>
                  <a:gd name="connsiteY62" fmla="*/ 4943384 h 5466983"/>
                  <a:gd name="connsiteX63" fmla="*/ 260232 w 2625919"/>
                  <a:gd name="connsiteY63" fmla="*/ 4538444 h 5466983"/>
                  <a:gd name="connsiteX64" fmla="*/ 251020 w 2625919"/>
                  <a:gd name="connsiteY64" fmla="*/ 4488906 h 5466983"/>
                  <a:gd name="connsiteX65" fmla="*/ 145085 w 2625919"/>
                  <a:gd name="connsiteY65" fmla="*/ 3916344 h 5466983"/>
                  <a:gd name="connsiteX66" fmla="*/ 146236 w 2625919"/>
                  <a:gd name="connsiteY66" fmla="*/ 3910584 h 5466983"/>
                  <a:gd name="connsiteX67" fmla="*/ 537160 w 2625919"/>
                  <a:gd name="connsiteY67" fmla="*/ 3374888 h 5466983"/>
                  <a:gd name="connsiteX68" fmla="*/ 538311 w 2625919"/>
                  <a:gd name="connsiteY68" fmla="*/ 3373736 h 5466983"/>
                  <a:gd name="connsiteX69" fmla="*/ 661518 w 2625919"/>
                  <a:gd name="connsiteY69" fmla="*/ 3276965 h 5466983"/>
                  <a:gd name="connsiteX70" fmla="*/ 944203 w 2625919"/>
                  <a:gd name="connsiteY70" fmla="*/ 2780437 h 5466983"/>
                  <a:gd name="connsiteX71" fmla="*/ 950536 w 2625919"/>
                  <a:gd name="connsiteY71" fmla="*/ 2776981 h 5466983"/>
                  <a:gd name="connsiteX72" fmla="*/ 1055895 w 2625919"/>
                  <a:gd name="connsiteY72" fmla="*/ 2776981 h 5466983"/>
                  <a:gd name="connsiteX73" fmla="*/ 1040926 w 2625919"/>
                  <a:gd name="connsiteY73" fmla="*/ 2651985 h 5466983"/>
                  <a:gd name="connsiteX74" fmla="*/ 1025381 w 2625919"/>
                  <a:gd name="connsiteY74" fmla="*/ 2518926 h 5466983"/>
                  <a:gd name="connsiteX75" fmla="*/ 1013291 w 2625919"/>
                  <a:gd name="connsiteY75" fmla="*/ 2418698 h 5466983"/>
                  <a:gd name="connsiteX76" fmla="*/ 744999 w 2625919"/>
                  <a:gd name="connsiteY76" fmla="*/ 2287366 h 5466983"/>
                  <a:gd name="connsiteX77" fmla="*/ 741545 w 2625919"/>
                  <a:gd name="connsiteY77" fmla="*/ 2283334 h 5466983"/>
                  <a:gd name="connsiteX78" fmla="*/ 634458 w 2625919"/>
                  <a:gd name="connsiteY78" fmla="*/ 2018942 h 5466983"/>
                  <a:gd name="connsiteX79" fmla="*/ 634458 w 2625919"/>
                  <a:gd name="connsiteY79" fmla="*/ 2013758 h 5466983"/>
                  <a:gd name="connsiteX80" fmla="*/ 709304 w 2625919"/>
                  <a:gd name="connsiteY80" fmla="*/ 1808119 h 5466983"/>
                  <a:gd name="connsiteX81" fmla="*/ 678790 w 2625919"/>
                  <a:gd name="connsiteY81" fmla="*/ 1714229 h 54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625919" h="5466983">
                    <a:moveTo>
                      <a:pt x="678790" y="1714229"/>
                    </a:moveTo>
                    <a:cubicBezTo>
                      <a:pt x="678790" y="1714229"/>
                      <a:pt x="678790" y="1714229"/>
                      <a:pt x="678790" y="1714229"/>
                    </a:cubicBezTo>
                    <a:cubicBezTo>
                      <a:pt x="649428" y="1628978"/>
                      <a:pt x="619489" y="1543151"/>
                      <a:pt x="590127" y="1457901"/>
                    </a:cubicBezTo>
                    <a:lnTo>
                      <a:pt x="589551" y="1455597"/>
                    </a:lnTo>
                    <a:lnTo>
                      <a:pt x="589551" y="1237286"/>
                    </a:lnTo>
                    <a:lnTo>
                      <a:pt x="366742" y="952157"/>
                    </a:lnTo>
                    <a:lnTo>
                      <a:pt x="294776" y="952157"/>
                    </a:lnTo>
                    <a:lnTo>
                      <a:pt x="289594" y="949853"/>
                    </a:lnTo>
                    <a:lnTo>
                      <a:pt x="0" y="653780"/>
                    </a:lnTo>
                    <a:lnTo>
                      <a:pt x="1152" y="642836"/>
                    </a:lnTo>
                    <a:lnTo>
                      <a:pt x="152569" y="535696"/>
                    </a:lnTo>
                    <a:lnTo>
                      <a:pt x="162357" y="536849"/>
                    </a:lnTo>
                    <a:lnTo>
                      <a:pt x="343713" y="762071"/>
                    </a:lnTo>
                    <a:lnTo>
                      <a:pt x="496858" y="817369"/>
                    </a:lnTo>
                    <a:lnTo>
                      <a:pt x="658064" y="749399"/>
                    </a:lnTo>
                    <a:lnTo>
                      <a:pt x="664396" y="749399"/>
                    </a:lnTo>
                    <a:lnTo>
                      <a:pt x="834238" y="840410"/>
                    </a:lnTo>
                    <a:lnTo>
                      <a:pt x="930961" y="658964"/>
                    </a:lnTo>
                    <a:lnTo>
                      <a:pt x="968384" y="137668"/>
                    </a:lnTo>
                    <a:lnTo>
                      <a:pt x="974141" y="131332"/>
                    </a:lnTo>
                    <a:lnTo>
                      <a:pt x="1137073" y="93891"/>
                    </a:lnTo>
                    <a:lnTo>
                      <a:pt x="1300006" y="0"/>
                    </a:lnTo>
                    <a:lnTo>
                      <a:pt x="1308642" y="1152"/>
                    </a:lnTo>
                    <a:cubicBezTo>
                      <a:pt x="1351246" y="47809"/>
                      <a:pt x="1393851" y="94467"/>
                      <a:pt x="1436455" y="140548"/>
                    </a:cubicBezTo>
                    <a:cubicBezTo>
                      <a:pt x="1481938" y="190086"/>
                      <a:pt x="1527421" y="239623"/>
                      <a:pt x="1572904" y="289161"/>
                    </a:cubicBezTo>
                    <a:lnTo>
                      <a:pt x="1574631" y="294921"/>
                    </a:lnTo>
                    <a:lnTo>
                      <a:pt x="1536632" y="659540"/>
                    </a:lnTo>
                    <a:lnTo>
                      <a:pt x="1574055" y="970590"/>
                    </a:lnTo>
                    <a:lnTo>
                      <a:pt x="1867679" y="1202149"/>
                    </a:lnTo>
                    <a:lnTo>
                      <a:pt x="1869982" y="1209637"/>
                    </a:lnTo>
                    <a:lnTo>
                      <a:pt x="1732382" y="1653747"/>
                    </a:lnTo>
                    <a:lnTo>
                      <a:pt x="2058247" y="2180227"/>
                    </a:lnTo>
                    <a:lnTo>
                      <a:pt x="2057671" y="2188867"/>
                    </a:lnTo>
                    <a:lnTo>
                      <a:pt x="1946555" y="2312135"/>
                    </a:lnTo>
                    <a:lnTo>
                      <a:pt x="2027157" y="2689427"/>
                    </a:lnTo>
                    <a:lnTo>
                      <a:pt x="2099700" y="2725716"/>
                    </a:lnTo>
                    <a:lnTo>
                      <a:pt x="2103154" y="2729748"/>
                    </a:lnTo>
                    <a:lnTo>
                      <a:pt x="2241906" y="3095519"/>
                    </a:lnTo>
                    <a:lnTo>
                      <a:pt x="2241330" y="3101279"/>
                    </a:lnTo>
                    <a:lnTo>
                      <a:pt x="2168788" y="3234340"/>
                    </a:lnTo>
                    <a:lnTo>
                      <a:pt x="2623617" y="3589742"/>
                    </a:lnTo>
                    <a:lnTo>
                      <a:pt x="2625920" y="3597807"/>
                    </a:lnTo>
                    <a:lnTo>
                      <a:pt x="2373749" y="4259651"/>
                    </a:lnTo>
                    <a:lnTo>
                      <a:pt x="2372597" y="4261379"/>
                    </a:lnTo>
                    <a:lnTo>
                      <a:pt x="1849832" y="4992345"/>
                    </a:lnTo>
                    <a:lnTo>
                      <a:pt x="1845225" y="4995225"/>
                    </a:lnTo>
                    <a:lnTo>
                      <a:pt x="1632780" y="5039003"/>
                    </a:lnTo>
                    <a:lnTo>
                      <a:pt x="1457757" y="5176671"/>
                    </a:lnTo>
                    <a:lnTo>
                      <a:pt x="1454878" y="5177823"/>
                    </a:lnTo>
                    <a:lnTo>
                      <a:pt x="1167588" y="5234273"/>
                    </a:lnTo>
                    <a:lnTo>
                      <a:pt x="1062228" y="5358117"/>
                    </a:lnTo>
                    <a:lnTo>
                      <a:pt x="1057047" y="5360421"/>
                    </a:lnTo>
                    <a:lnTo>
                      <a:pt x="926355" y="5360421"/>
                    </a:lnTo>
                    <a:lnTo>
                      <a:pt x="726576" y="5466984"/>
                    </a:lnTo>
                    <a:lnTo>
                      <a:pt x="720243" y="5466984"/>
                    </a:lnTo>
                    <a:lnTo>
                      <a:pt x="487071" y="5359845"/>
                    </a:lnTo>
                    <a:lnTo>
                      <a:pt x="483040" y="5354085"/>
                    </a:lnTo>
                    <a:lnTo>
                      <a:pt x="470374" y="5203168"/>
                    </a:lnTo>
                    <a:lnTo>
                      <a:pt x="339107" y="5203168"/>
                    </a:lnTo>
                    <a:lnTo>
                      <a:pt x="332198" y="5196256"/>
                    </a:lnTo>
                    <a:lnTo>
                      <a:pt x="332198" y="5111005"/>
                    </a:lnTo>
                    <a:lnTo>
                      <a:pt x="189416" y="4949144"/>
                    </a:lnTo>
                    <a:lnTo>
                      <a:pt x="187689" y="4943384"/>
                    </a:lnTo>
                    <a:lnTo>
                      <a:pt x="260232" y="4538444"/>
                    </a:lnTo>
                    <a:lnTo>
                      <a:pt x="251020" y="4488906"/>
                    </a:lnTo>
                    <a:lnTo>
                      <a:pt x="145085" y="3916344"/>
                    </a:lnTo>
                    <a:lnTo>
                      <a:pt x="146236" y="3910584"/>
                    </a:lnTo>
                    <a:lnTo>
                      <a:pt x="537160" y="3374888"/>
                    </a:lnTo>
                    <a:lnTo>
                      <a:pt x="538311" y="3373736"/>
                    </a:lnTo>
                    <a:lnTo>
                      <a:pt x="661518" y="3276965"/>
                    </a:lnTo>
                    <a:lnTo>
                      <a:pt x="944203" y="2780437"/>
                    </a:lnTo>
                    <a:lnTo>
                      <a:pt x="950536" y="2776981"/>
                    </a:lnTo>
                    <a:lnTo>
                      <a:pt x="1055895" y="2776981"/>
                    </a:lnTo>
                    <a:cubicBezTo>
                      <a:pt x="1050713" y="2734932"/>
                      <a:pt x="1046108" y="2693459"/>
                      <a:pt x="1040926" y="2651985"/>
                    </a:cubicBezTo>
                    <a:cubicBezTo>
                      <a:pt x="1035744" y="2607632"/>
                      <a:pt x="1030563" y="2563855"/>
                      <a:pt x="1025381" y="2518926"/>
                    </a:cubicBezTo>
                    <a:lnTo>
                      <a:pt x="1013291" y="2418698"/>
                    </a:lnTo>
                    <a:lnTo>
                      <a:pt x="744999" y="2287366"/>
                    </a:lnTo>
                    <a:lnTo>
                      <a:pt x="741545" y="2283334"/>
                    </a:lnTo>
                    <a:lnTo>
                      <a:pt x="634458" y="2018942"/>
                    </a:lnTo>
                    <a:lnTo>
                      <a:pt x="634458" y="2013758"/>
                    </a:lnTo>
                    <a:lnTo>
                      <a:pt x="709304" y="1808119"/>
                    </a:lnTo>
                    <a:cubicBezTo>
                      <a:pt x="707001" y="1806968"/>
                      <a:pt x="678790" y="1714229"/>
                      <a:pt x="678790" y="1714229"/>
                    </a:cubicBezTo>
                    <a:close/>
                  </a:path>
                </a:pathLst>
              </a:custGeom>
              <a:noFill/>
              <a:ln w="28787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9" name="Kuva 20">
                <a:extLst>
                  <a:ext uri="{FF2B5EF4-FFF2-40B4-BE49-F238E27FC236}">
                    <a16:creationId xmlns:a16="http://schemas.microsoft.com/office/drawing/2014/main" id="{C12F4066-DB34-9A10-ECD3-334B8DE02E03}"/>
                  </a:ext>
                </a:extLst>
              </p:cNvPr>
              <p:cNvGrpSpPr/>
              <p:nvPr/>
            </p:nvGrpSpPr>
            <p:grpSpPr>
              <a:xfrm>
                <a:off x="4869462" y="396496"/>
                <a:ext cx="2487743" cy="5872500"/>
                <a:chOff x="4869462" y="396496"/>
                <a:chExt cx="2487743" cy="5872500"/>
              </a:xfrm>
              <a:noFill/>
            </p:grpSpPr>
            <p:grpSp>
              <p:nvGrpSpPr>
                <p:cNvPr id="70" name="Kuva 20">
                  <a:extLst>
                    <a:ext uri="{FF2B5EF4-FFF2-40B4-BE49-F238E27FC236}">
                      <a16:creationId xmlns:a16="http://schemas.microsoft.com/office/drawing/2014/main" id="{6244A777-E02B-1671-4F8B-1EA539B975C0}"/>
                    </a:ext>
                  </a:extLst>
                </p:cNvPr>
                <p:cNvGrpSpPr/>
                <p:nvPr/>
              </p:nvGrpSpPr>
              <p:grpSpPr>
                <a:xfrm>
                  <a:off x="4869462" y="1510514"/>
                  <a:ext cx="56997" cy="259207"/>
                  <a:chOff x="4869462" y="1510514"/>
                  <a:chExt cx="56997" cy="259207"/>
                </a:xfrm>
              </p:grpSpPr>
              <p:sp>
                <p:nvSpPr>
                  <p:cNvPr id="71" name="Puolivapaa piirto 70">
                    <a:extLst>
                      <a:ext uri="{FF2B5EF4-FFF2-40B4-BE49-F238E27FC236}">
                        <a16:creationId xmlns:a16="http://schemas.microsoft.com/office/drawing/2014/main" id="{28193063-98C6-0B27-A19B-0B802E9E141C}"/>
                      </a:ext>
                    </a:extLst>
                  </p:cNvPr>
                  <p:cNvSpPr/>
                  <p:nvPr/>
                </p:nvSpPr>
                <p:spPr>
                  <a:xfrm>
                    <a:off x="4869462" y="1753018"/>
                    <a:ext cx="4030" cy="16704"/>
                  </a:xfrm>
                  <a:custGeom>
                    <a:avLst/>
                    <a:gdLst>
                      <a:gd name="connsiteX0" fmla="*/ 0 w 4030"/>
                      <a:gd name="connsiteY0" fmla="*/ 16705 h 16704"/>
                      <a:gd name="connsiteX1" fmla="*/ 4030 w 4030"/>
                      <a:gd name="connsiteY1" fmla="*/ 0 h 16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030" h="16704">
                        <a:moveTo>
                          <a:pt x="0" y="16705"/>
                        </a:moveTo>
                        <a:lnTo>
                          <a:pt x="4030" y="0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Puolivapaa piirto 71">
                    <a:extLst>
                      <a:ext uri="{FF2B5EF4-FFF2-40B4-BE49-F238E27FC236}">
                        <a16:creationId xmlns:a16="http://schemas.microsoft.com/office/drawing/2014/main" id="{23E0C50F-E738-5074-EEBC-54B4DD746275}"/>
                      </a:ext>
                    </a:extLst>
                  </p:cNvPr>
                  <p:cNvSpPr/>
                  <p:nvPr/>
                </p:nvSpPr>
                <p:spPr>
                  <a:xfrm>
                    <a:off x="4880401" y="1543347"/>
                    <a:ext cx="38574" cy="177413"/>
                  </a:xfrm>
                  <a:custGeom>
                    <a:avLst/>
                    <a:gdLst>
                      <a:gd name="connsiteX0" fmla="*/ 0 w 38574"/>
                      <a:gd name="connsiteY0" fmla="*/ 177413 h 177413"/>
                      <a:gd name="connsiteX1" fmla="*/ 38574 w 38574"/>
                      <a:gd name="connsiteY1" fmla="*/ 0 h 177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574" h="177413">
                        <a:moveTo>
                          <a:pt x="0" y="177413"/>
                        </a:moveTo>
                        <a:lnTo>
                          <a:pt x="38574" y="0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custDash>
                      <a:ds d="429450" sp="429450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Puolivapaa piirto 72">
                    <a:extLst>
                      <a:ext uri="{FF2B5EF4-FFF2-40B4-BE49-F238E27FC236}">
                        <a16:creationId xmlns:a16="http://schemas.microsoft.com/office/drawing/2014/main" id="{6DA0A5C5-3E25-30A5-63BC-94587C612E0C}"/>
                      </a:ext>
                    </a:extLst>
                  </p:cNvPr>
                  <p:cNvSpPr/>
                  <p:nvPr/>
                </p:nvSpPr>
                <p:spPr>
                  <a:xfrm>
                    <a:off x="4923005" y="1510514"/>
                    <a:ext cx="3454" cy="16704"/>
                  </a:xfrm>
                  <a:custGeom>
                    <a:avLst/>
                    <a:gdLst>
                      <a:gd name="connsiteX0" fmla="*/ 0 w 3454"/>
                      <a:gd name="connsiteY0" fmla="*/ 16704 h 16704"/>
                      <a:gd name="connsiteX1" fmla="*/ 3454 w 3454"/>
                      <a:gd name="connsiteY1" fmla="*/ 0 h 16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54" h="16704">
                        <a:moveTo>
                          <a:pt x="0" y="16704"/>
                        </a:moveTo>
                        <a:lnTo>
                          <a:pt x="3454" y="0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4" name="Kuva 20">
                  <a:extLst>
                    <a:ext uri="{FF2B5EF4-FFF2-40B4-BE49-F238E27FC236}">
                      <a16:creationId xmlns:a16="http://schemas.microsoft.com/office/drawing/2014/main" id="{505F0D66-2B35-5135-3E60-C317FC213359}"/>
                    </a:ext>
                  </a:extLst>
                </p:cNvPr>
                <p:cNvGrpSpPr/>
                <p:nvPr/>
              </p:nvGrpSpPr>
              <p:grpSpPr>
                <a:xfrm>
                  <a:off x="4911490" y="481747"/>
                  <a:ext cx="2445715" cy="5787249"/>
                  <a:chOff x="4911490" y="481747"/>
                  <a:chExt cx="2445715" cy="5787249"/>
                </a:xfrm>
                <a:noFill/>
              </p:grpSpPr>
              <p:grpSp>
                <p:nvGrpSpPr>
                  <p:cNvPr id="75" name="Kuva 20">
                    <a:extLst>
                      <a:ext uri="{FF2B5EF4-FFF2-40B4-BE49-F238E27FC236}">
                        <a16:creationId xmlns:a16="http://schemas.microsoft.com/office/drawing/2014/main" id="{3C8E7DF3-0517-FDF9-CE65-7B550E4305B9}"/>
                      </a:ext>
                    </a:extLst>
                  </p:cNvPr>
                  <p:cNvGrpSpPr/>
                  <p:nvPr/>
                </p:nvGrpSpPr>
                <p:grpSpPr>
                  <a:xfrm>
                    <a:off x="6289796" y="481747"/>
                    <a:ext cx="1067409" cy="5787249"/>
                    <a:chOff x="6289796" y="481747"/>
                    <a:chExt cx="1067409" cy="5787249"/>
                  </a:xfrm>
                  <a:noFill/>
                </p:grpSpPr>
                <p:sp>
                  <p:nvSpPr>
                    <p:cNvPr id="76" name="Puolivapaa piirto 75">
                      <a:extLst>
                        <a:ext uri="{FF2B5EF4-FFF2-40B4-BE49-F238E27FC236}">
                          <a16:creationId xmlns:a16="http://schemas.microsoft.com/office/drawing/2014/main" id="{FAD0F583-52A9-F91C-A71B-C7413C8F6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9796" y="481747"/>
                      <a:ext cx="623519" cy="436045"/>
                    </a:xfrm>
                    <a:custGeom>
                      <a:avLst/>
                      <a:gdLst>
                        <a:gd name="connsiteX0" fmla="*/ 323562 w 623519"/>
                        <a:gd name="connsiteY0" fmla="*/ 0 h 436045"/>
                        <a:gd name="connsiteX1" fmla="*/ 374803 w 623519"/>
                        <a:gd name="connsiteY1" fmla="*/ 23041 h 436045"/>
                        <a:gd name="connsiteX2" fmla="*/ 228566 w 623519"/>
                        <a:gd name="connsiteY2" fmla="*/ 226375 h 436045"/>
                        <a:gd name="connsiteX3" fmla="*/ 0 w 623519"/>
                        <a:gd name="connsiteY3" fmla="*/ 207366 h 436045"/>
                        <a:gd name="connsiteX4" fmla="*/ 171568 w 623519"/>
                        <a:gd name="connsiteY4" fmla="*/ 289737 h 436045"/>
                        <a:gd name="connsiteX5" fmla="*/ 145660 w 623519"/>
                        <a:gd name="connsiteY5" fmla="*/ 436045 h 436045"/>
                        <a:gd name="connsiteX6" fmla="*/ 272898 w 623519"/>
                        <a:gd name="connsiteY6" fmla="*/ 315082 h 436045"/>
                        <a:gd name="connsiteX7" fmla="*/ 431800 w 623519"/>
                        <a:gd name="connsiteY7" fmla="*/ 385356 h 436045"/>
                        <a:gd name="connsiteX8" fmla="*/ 571703 w 623519"/>
                        <a:gd name="connsiteY8" fmla="*/ 251720 h 436045"/>
                        <a:gd name="connsiteX9" fmla="*/ 623519 w 623519"/>
                        <a:gd name="connsiteY9" fmla="*/ 263816 h 436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23519" h="436045">
                          <a:moveTo>
                            <a:pt x="323562" y="0"/>
                          </a:moveTo>
                          <a:lnTo>
                            <a:pt x="374803" y="23041"/>
                          </a:lnTo>
                          <a:lnTo>
                            <a:pt x="228566" y="226375"/>
                          </a:lnTo>
                          <a:lnTo>
                            <a:pt x="0" y="207366"/>
                          </a:lnTo>
                          <a:lnTo>
                            <a:pt x="171568" y="289737"/>
                          </a:lnTo>
                          <a:lnTo>
                            <a:pt x="145660" y="436045"/>
                          </a:lnTo>
                          <a:lnTo>
                            <a:pt x="272898" y="315082"/>
                          </a:lnTo>
                          <a:lnTo>
                            <a:pt x="431800" y="385356"/>
                          </a:lnTo>
                          <a:lnTo>
                            <a:pt x="571703" y="251720"/>
                          </a:lnTo>
                          <a:lnTo>
                            <a:pt x="623519" y="263816"/>
                          </a:lnTo>
                        </a:path>
                      </a:pathLst>
                    </a:custGeom>
                    <a:noFill/>
                    <a:ln w="11515" cap="flat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fi-FI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Puolivapaa piirto 76">
                      <a:extLst>
                        <a:ext uri="{FF2B5EF4-FFF2-40B4-BE49-F238E27FC236}">
                          <a16:creationId xmlns:a16="http://schemas.microsoft.com/office/drawing/2014/main" id="{F1C7C3EA-E367-166F-0694-BD7231BF3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657" y="5584112"/>
                      <a:ext cx="646548" cy="684884"/>
                    </a:xfrm>
                    <a:custGeom>
                      <a:avLst/>
                      <a:gdLst>
                        <a:gd name="connsiteX0" fmla="*/ 3454 w 646548"/>
                        <a:gd name="connsiteY0" fmla="*/ 684885 h 684884"/>
                        <a:gd name="connsiteX1" fmla="*/ 80603 w 646548"/>
                        <a:gd name="connsiteY1" fmla="*/ 654932 h 684884"/>
                        <a:gd name="connsiteX2" fmla="*/ 100177 w 646548"/>
                        <a:gd name="connsiteY2" fmla="*/ 546641 h 684884"/>
                        <a:gd name="connsiteX3" fmla="*/ 324713 w 646548"/>
                        <a:gd name="connsiteY3" fmla="*/ 514960 h 684884"/>
                        <a:gd name="connsiteX4" fmla="*/ 423740 w 646548"/>
                        <a:gd name="connsiteY4" fmla="*/ 368651 h 684884"/>
                        <a:gd name="connsiteX5" fmla="*/ 646548 w 646548"/>
                        <a:gd name="connsiteY5" fmla="*/ 368651 h 684884"/>
                        <a:gd name="connsiteX6" fmla="*/ 500312 w 646548"/>
                        <a:gd name="connsiteY6" fmla="*/ 228679 h 684884"/>
                        <a:gd name="connsiteX7" fmla="*/ 328744 w 646548"/>
                        <a:gd name="connsiteY7" fmla="*/ 266696 h 684884"/>
                        <a:gd name="connsiteX8" fmla="*/ 150842 w 646548"/>
                        <a:gd name="connsiteY8" fmla="*/ 171653 h 684884"/>
                        <a:gd name="connsiteX9" fmla="*/ 195173 w 646548"/>
                        <a:gd name="connsiteY9" fmla="*/ 0 h 684884"/>
                        <a:gd name="connsiteX10" fmla="*/ 67936 w 646548"/>
                        <a:gd name="connsiteY10" fmla="*/ 118084 h 684884"/>
                        <a:gd name="connsiteX11" fmla="*/ 2879 w 646548"/>
                        <a:gd name="connsiteY11" fmla="*/ 118084 h 684884"/>
                        <a:gd name="connsiteX12" fmla="*/ 0 w 646548"/>
                        <a:gd name="connsiteY12" fmla="*/ 94467 h 684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46548" h="684884">
                          <a:moveTo>
                            <a:pt x="3454" y="684885"/>
                          </a:moveTo>
                          <a:lnTo>
                            <a:pt x="80603" y="654932"/>
                          </a:lnTo>
                          <a:lnTo>
                            <a:pt x="100177" y="546641"/>
                          </a:lnTo>
                          <a:lnTo>
                            <a:pt x="324713" y="514960"/>
                          </a:lnTo>
                          <a:lnTo>
                            <a:pt x="423740" y="368651"/>
                          </a:lnTo>
                          <a:lnTo>
                            <a:pt x="646548" y="368651"/>
                          </a:lnTo>
                          <a:lnTo>
                            <a:pt x="500312" y="228679"/>
                          </a:lnTo>
                          <a:lnTo>
                            <a:pt x="328744" y="266696"/>
                          </a:lnTo>
                          <a:lnTo>
                            <a:pt x="150842" y="171653"/>
                          </a:lnTo>
                          <a:lnTo>
                            <a:pt x="195173" y="0"/>
                          </a:lnTo>
                          <a:lnTo>
                            <a:pt x="67936" y="118084"/>
                          </a:lnTo>
                          <a:lnTo>
                            <a:pt x="2879" y="118084"/>
                          </a:lnTo>
                          <a:lnTo>
                            <a:pt x="0" y="94467"/>
                          </a:lnTo>
                        </a:path>
                      </a:pathLst>
                    </a:custGeom>
                    <a:noFill/>
                    <a:ln w="11515" cap="flat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fi-FI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8" name="Puolivapaa piirto 77">
                    <a:extLst>
                      <a:ext uri="{FF2B5EF4-FFF2-40B4-BE49-F238E27FC236}">
                        <a16:creationId xmlns:a16="http://schemas.microsoft.com/office/drawing/2014/main" id="{FD5955AB-CCC5-BE71-C7FF-5019A1A16F40}"/>
                      </a:ext>
                    </a:extLst>
                  </p:cNvPr>
                  <p:cNvSpPr/>
                  <p:nvPr/>
                </p:nvSpPr>
                <p:spPr>
                  <a:xfrm>
                    <a:off x="6374429" y="837150"/>
                    <a:ext cx="289593" cy="457358"/>
                  </a:xfrm>
                  <a:custGeom>
                    <a:avLst/>
                    <a:gdLst>
                      <a:gd name="connsiteX0" fmla="*/ 0 w 289593"/>
                      <a:gd name="connsiteY0" fmla="*/ 457358 h 457358"/>
                      <a:gd name="connsiteX1" fmla="*/ 69664 w 289593"/>
                      <a:gd name="connsiteY1" fmla="*/ 304713 h 457358"/>
                      <a:gd name="connsiteX2" fmla="*/ 267140 w 289593"/>
                      <a:gd name="connsiteY2" fmla="*/ 155525 h 457358"/>
                      <a:gd name="connsiteX3" fmla="*/ 289594 w 289593"/>
                      <a:gd name="connsiteY3" fmla="*/ 0 h 457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93" h="457358">
                        <a:moveTo>
                          <a:pt x="0" y="457358"/>
                        </a:moveTo>
                        <a:lnTo>
                          <a:pt x="69664" y="304713"/>
                        </a:lnTo>
                        <a:lnTo>
                          <a:pt x="267140" y="155525"/>
                        </a:lnTo>
                        <a:lnTo>
                          <a:pt x="289594" y="0"/>
                        </a:lnTo>
                      </a:path>
                    </a:pathLst>
                  </a:custGeom>
                  <a:noFill/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Puolivapaa piirto 78">
                    <a:extLst>
                      <a:ext uri="{FF2B5EF4-FFF2-40B4-BE49-F238E27FC236}">
                        <a16:creationId xmlns:a16="http://schemas.microsoft.com/office/drawing/2014/main" id="{B111162F-D8D9-F594-EEF7-56C004980576}"/>
                      </a:ext>
                    </a:extLst>
                  </p:cNvPr>
                  <p:cNvSpPr/>
                  <p:nvPr/>
                </p:nvSpPr>
                <p:spPr>
                  <a:xfrm>
                    <a:off x="4911490" y="1510514"/>
                    <a:ext cx="14969" cy="69122"/>
                  </a:xfrm>
                  <a:custGeom>
                    <a:avLst/>
                    <a:gdLst>
                      <a:gd name="connsiteX0" fmla="*/ 0 w 14969"/>
                      <a:gd name="connsiteY0" fmla="*/ 69122 h 69122"/>
                      <a:gd name="connsiteX1" fmla="*/ 14969 w 14969"/>
                      <a:gd name="connsiteY1" fmla="*/ 0 h 69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969" h="69122">
                        <a:moveTo>
                          <a:pt x="0" y="69122"/>
                        </a:moveTo>
                        <a:lnTo>
                          <a:pt x="14969" y="0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0" name="Kuva 20">
                  <a:extLst>
                    <a:ext uri="{FF2B5EF4-FFF2-40B4-BE49-F238E27FC236}">
                      <a16:creationId xmlns:a16="http://schemas.microsoft.com/office/drawing/2014/main" id="{854232DA-F28C-0211-C2D1-D1F3713F1360}"/>
                    </a:ext>
                  </a:extLst>
                </p:cNvPr>
                <p:cNvGrpSpPr/>
                <p:nvPr/>
              </p:nvGrpSpPr>
              <p:grpSpPr>
                <a:xfrm>
                  <a:off x="6422790" y="396496"/>
                  <a:ext cx="241808" cy="108291"/>
                  <a:chOff x="6422790" y="396496"/>
                  <a:chExt cx="241808" cy="108291"/>
                </a:xfrm>
              </p:grpSpPr>
              <p:sp>
                <p:nvSpPr>
                  <p:cNvPr id="81" name="Puolivapaa piirto 80">
                    <a:extLst>
                      <a:ext uri="{FF2B5EF4-FFF2-40B4-BE49-F238E27FC236}">
                        <a16:creationId xmlns:a16="http://schemas.microsoft.com/office/drawing/2014/main" id="{53B145D7-4F37-9C05-BA8D-982C7AF3FD7B}"/>
                      </a:ext>
                    </a:extLst>
                  </p:cNvPr>
                  <p:cNvSpPr/>
                  <p:nvPr/>
                </p:nvSpPr>
                <p:spPr>
                  <a:xfrm>
                    <a:off x="6422790" y="396496"/>
                    <a:ext cx="16120" cy="6912"/>
                  </a:xfrm>
                  <a:custGeom>
                    <a:avLst/>
                    <a:gdLst>
                      <a:gd name="connsiteX0" fmla="*/ 0 w 16120"/>
                      <a:gd name="connsiteY0" fmla="*/ 0 h 6912"/>
                      <a:gd name="connsiteX1" fmla="*/ 16121 w 16120"/>
                      <a:gd name="connsiteY1" fmla="*/ 6912 h 6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120" h="6912">
                        <a:moveTo>
                          <a:pt x="0" y="0"/>
                        </a:moveTo>
                        <a:lnTo>
                          <a:pt x="16121" y="6912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Puolivapaa piirto 81">
                    <a:extLst>
                      <a:ext uri="{FF2B5EF4-FFF2-40B4-BE49-F238E27FC236}">
                        <a16:creationId xmlns:a16="http://schemas.microsoft.com/office/drawing/2014/main" id="{D5620FA9-A50E-631F-4C74-91A1ED8F7C83}"/>
                      </a:ext>
                    </a:extLst>
                  </p:cNvPr>
                  <p:cNvSpPr/>
                  <p:nvPr/>
                </p:nvSpPr>
                <p:spPr>
                  <a:xfrm>
                    <a:off x="6468849" y="417233"/>
                    <a:ext cx="164659" cy="73730"/>
                  </a:xfrm>
                  <a:custGeom>
                    <a:avLst/>
                    <a:gdLst>
                      <a:gd name="connsiteX0" fmla="*/ 0 w 164659"/>
                      <a:gd name="connsiteY0" fmla="*/ 0 h 73730"/>
                      <a:gd name="connsiteX1" fmla="*/ 164660 w 164659"/>
                      <a:gd name="connsiteY1" fmla="*/ 73730 h 73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4659" h="73730">
                        <a:moveTo>
                          <a:pt x="0" y="0"/>
                        </a:moveTo>
                        <a:lnTo>
                          <a:pt x="164660" y="73730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custDash>
                      <a:ds d="427958" sp="42795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Puolivapaa piirto 82">
                    <a:extLst>
                      <a:ext uri="{FF2B5EF4-FFF2-40B4-BE49-F238E27FC236}">
                        <a16:creationId xmlns:a16="http://schemas.microsoft.com/office/drawing/2014/main" id="{ABD85C66-5341-1E92-CF96-3E06AA8CAB1A}"/>
                      </a:ext>
                    </a:extLst>
                  </p:cNvPr>
                  <p:cNvSpPr/>
                  <p:nvPr/>
                </p:nvSpPr>
                <p:spPr>
                  <a:xfrm>
                    <a:off x="6648478" y="497875"/>
                    <a:ext cx="16120" cy="6912"/>
                  </a:xfrm>
                  <a:custGeom>
                    <a:avLst/>
                    <a:gdLst>
                      <a:gd name="connsiteX0" fmla="*/ 0 w 16120"/>
                      <a:gd name="connsiteY0" fmla="*/ 0 h 6912"/>
                      <a:gd name="connsiteX1" fmla="*/ 16121 w 16120"/>
                      <a:gd name="connsiteY1" fmla="*/ 6912 h 6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120" h="6912">
                        <a:moveTo>
                          <a:pt x="0" y="0"/>
                        </a:moveTo>
                        <a:lnTo>
                          <a:pt x="16121" y="6912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4" name="Kuva 20">
                  <a:extLst>
                    <a:ext uri="{FF2B5EF4-FFF2-40B4-BE49-F238E27FC236}">
                      <a16:creationId xmlns:a16="http://schemas.microsoft.com/office/drawing/2014/main" id="{BD4D58F2-7EA4-8F4B-CDA3-731BB48B301A}"/>
                    </a:ext>
                  </a:extLst>
                </p:cNvPr>
                <p:cNvGrpSpPr/>
                <p:nvPr/>
              </p:nvGrpSpPr>
              <p:grpSpPr>
                <a:xfrm>
                  <a:off x="6861499" y="733467"/>
                  <a:ext cx="190567" cy="44353"/>
                  <a:chOff x="6861499" y="733467"/>
                  <a:chExt cx="190567" cy="44353"/>
                </a:xfrm>
                <a:noFill/>
              </p:grpSpPr>
              <p:sp>
                <p:nvSpPr>
                  <p:cNvPr id="85" name="Puolivapaa piirto 84">
                    <a:extLst>
                      <a:ext uri="{FF2B5EF4-FFF2-40B4-BE49-F238E27FC236}">
                        <a16:creationId xmlns:a16="http://schemas.microsoft.com/office/drawing/2014/main" id="{F9431A21-7114-DDC2-4915-CC2BCE2A0FA7}"/>
                      </a:ext>
                    </a:extLst>
                  </p:cNvPr>
                  <p:cNvSpPr/>
                  <p:nvPr/>
                </p:nvSpPr>
                <p:spPr>
                  <a:xfrm>
                    <a:off x="6861499" y="733467"/>
                    <a:ext cx="16696" cy="4032"/>
                  </a:xfrm>
                  <a:custGeom>
                    <a:avLst/>
                    <a:gdLst>
                      <a:gd name="connsiteX0" fmla="*/ 0 w 16696"/>
                      <a:gd name="connsiteY0" fmla="*/ 0 h 4032"/>
                      <a:gd name="connsiteX1" fmla="*/ 16696 w 16696"/>
                      <a:gd name="connsiteY1" fmla="*/ 4032 h 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696" h="4032">
                        <a:moveTo>
                          <a:pt x="0" y="0"/>
                        </a:moveTo>
                        <a:lnTo>
                          <a:pt x="16696" y="4032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Puolivapaa piirto 85">
                    <a:extLst>
                      <a:ext uri="{FF2B5EF4-FFF2-40B4-BE49-F238E27FC236}">
                        <a16:creationId xmlns:a16="http://schemas.microsoft.com/office/drawing/2014/main" id="{7C846535-362C-A9A0-4247-2FE7393E0DC9}"/>
                      </a:ext>
                    </a:extLst>
                  </p:cNvPr>
                  <p:cNvSpPr/>
                  <p:nvPr/>
                </p:nvSpPr>
                <p:spPr>
                  <a:xfrm>
                    <a:off x="6909861" y="744987"/>
                    <a:ext cx="109964" cy="25344"/>
                  </a:xfrm>
                  <a:custGeom>
                    <a:avLst/>
                    <a:gdLst>
                      <a:gd name="connsiteX0" fmla="*/ 0 w 109964"/>
                      <a:gd name="connsiteY0" fmla="*/ 0 h 25344"/>
                      <a:gd name="connsiteX1" fmla="*/ 13242 w 109964"/>
                      <a:gd name="connsiteY1" fmla="*/ 2880 h 25344"/>
                      <a:gd name="connsiteX2" fmla="*/ 109965 w 109964"/>
                      <a:gd name="connsiteY2" fmla="*/ 25345 h 25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9964" h="25344">
                        <a:moveTo>
                          <a:pt x="0" y="0"/>
                        </a:moveTo>
                        <a:lnTo>
                          <a:pt x="13242" y="2880"/>
                        </a:lnTo>
                        <a:lnTo>
                          <a:pt x="109965" y="25345"/>
                        </a:lnTo>
                      </a:path>
                    </a:pathLst>
                  </a:custGeom>
                  <a:noFill/>
                  <a:ln w="11515" cap="flat">
                    <a:solidFill>
                      <a:srgbClr val="FFFFFF"/>
                    </a:solidFill>
                    <a:custDash>
                      <a:ds d="419933" sp="419933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Puolivapaa piirto 86">
                    <a:extLst>
                      <a:ext uri="{FF2B5EF4-FFF2-40B4-BE49-F238E27FC236}">
                        <a16:creationId xmlns:a16="http://schemas.microsoft.com/office/drawing/2014/main" id="{71C7AA98-D321-6B1C-2A1F-F7E0EB23A5BC}"/>
                      </a:ext>
                    </a:extLst>
                  </p:cNvPr>
                  <p:cNvSpPr/>
                  <p:nvPr/>
                </p:nvSpPr>
                <p:spPr>
                  <a:xfrm>
                    <a:off x="7035371" y="774364"/>
                    <a:ext cx="16696" cy="3456"/>
                  </a:xfrm>
                  <a:custGeom>
                    <a:avLst/>
                    <a:gdLst>
                      <a:gd name="connsiteX0" fmla="*/ 0 w 16696"/>
                      <a:gd name="connsiteY0" fmla="*/ 0 h 3456"/>
                      <a:gd name="connsiteX1" fmla="*/ 16696 w 16696"/>
                      <a:gd name="connsiteY1" fmla="*/ 3456 h 3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696" h="3456">
                        <a:moveTo>
                          <a:pt x="0" y="0"/>
                        </a:moveTo>
                        <a:lnTo>
                          <a:pt x="16696" y="3456"/>
                        </a:lnTo>
                      </a:path>
                    </a:pathLst>
                  </a:custGeom>
                  <a:ln w="11515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fi-FI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88" name="Kuva 22">
            <a:extLst>
              <a:ext uri="{FF2B5EF4-FFF2-40B4-BE49-F238E27FC236}">
                <a16:creationId xmlns:a16="http://schemas.microsoft.com/office/drawing/2014/main" id="{F3735503-575A-2A20-5068-78C34906BC9B}"/>
              </a:ext>
            </a:extLst>
          </p:cNvPr>
          <p:cNvSpPr/>
          <p:nvPr/>
        </p:nvSpPr>
        <p:spPr>
          <a:xfrm>
            <a:off x="4170101" y="3340477"/>
            <a:ext cx="624193" cy="628299"/>
          </a:xfrm>
          <a:custGeom>
            <a:avLst/>
            <a:gdLst>
              <a:gd name="connsiteX0" fmla="*/ 440018 w 880035"/>
              <a:gd name="connsiteY0" fmla="*/ 442912 h 885824"/>
              <a:gd name="connsiteX1" fmla="*/ 827990 w 880035"/>
              <a:gd name="connsiteY1" fmla="*/ 234315 h 885824"/>
              <a:gd name="connsiteX2" fmla="*/ 880035 w 880035"/>
              <a:gd name="connsiteY2" fmla="*/ 442912 h 885824"/>
              <a:gd name="connsiteX3" fmla="*/ 440018 w 880035"/>
              <a:gd name="connsiteY3" fmla="*/ 885825 h 885824"/>
              <a:gd name="connsiteX4" fmla="*/ 0 w 880035"/>
              <a:gd name="connsiteY4" fmla="*/ 442912 h 885824"/>
              <a:gd name="connsiteX5" fmla="*/ 440018 w 880035"/>
              <a:gd name="connsiteY5" fmla="*/ 0 h 885824"/>
              <a:gd name="connsiteX6" fmla="*/ 440964 w 880035"/>
              <a:gd name="connsiteY6" fmla="*/ 0 h 885824"/>
              <a:gd name="connsiteX7" fmla="*/ 440018 w 880035"/>
              <a:gd name="connsiteY7" fmla="*/ 442912 h 88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035" h="885824">
                <a:moveTo>
                  <a:pt x="440018" y="442912"/>
                </a:moveTo>
                <a:lnTo>
                  <a:pt x="827990" y="234315"/>
                </a:lnTo>
                <a:cubicBezTo>
                  <a:pt x="862056" y="298133"/>
                  <a:pt x="880035" y="370522"/>
                  <a:pt x="880035" y="442912"/>
                </a:cubicBezTo>
                <a:cubicBezTo>
                  <a:pt x="880035" y="685800"/>
                  <a:pt x="681318" y="885825"/>
                  <a:pt x="440018" y="885825"/>
                </a:cubicBezTo>
                <a:cubicBezTo>
                  <a:pt x="198718" y="885825"/>
                  <a:pt x="0" y="686753"/>
                  <a:pt x="0" y="442912"/>
                </a:cubicBezTo>
                <a:cubicBezTo>
                  <a:pt x="0" y="199072"/>
                  <a:pt x="198718" y="0"/>
                  <a:pt x="440018" y="0"/>
                </a:cubicBezTo>
                <a:cubicBezTo>
                  <a:pt x="440018" y="0"/>
                  <a:pt x="440964" y="0"/>
                  <a:pt x="440964" y="0"/>
                </a:cubicBezTo>
                <a:lnTo>
                  <a:pt x="440018" y="442912"/>
                </a:lnTo>
                <a:close/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Tekstiruutu 166">
            <a:extLst>
              <a:ext uri="{FF2B5EF4-FFF2-40B4-BE49-F238E27FC236}">
                <a16:creationId xmlns:a16="http://schemas.microsoft.com/office/drawing/2014/main" id="{129C3209-837F-0A7C-920D-9D679CB3C6FC}"/>
              </a:ext>
            </a:extLst>
          </p:cNvPr>
          <p:cNvSpPr txBox="1"/>
          <p:nvPr/>
        </p:nvSpPr>
        <p:spPr>
          <a:xfrm>
            <a:off x="8816681" y="4945263"/>
            <a:ext cx="192932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Visiomme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Energia­järjestelmä on puhdas, varma ja luo Suomelle taloudellista vaurautta. Fingrid on energiajärjestelmän peruspilari. </a:t>
            </a:r>
          </a:p>
        </p:txBody>
      </p:sp>
      <p:sp>
        <p:nvSpPr>
          <p:cNvPr id="168" name="Tekstiruutu 167">
            <a:extLst>
              <a:ext uri="{FF2B5EF4-FFF2-40B4-BE49-F238E27FC236}">
                <a16:creationId xmlns:a16="http://schemas.microsoft.com/office/drawing/2014/main" id="{0465F24E-3EEA-DBBB-B991-BECB9DE1F7B1}"/>
              </a:ext>
            </a:extLst>
          </p:cNvPr>
          <p:cNvSpPr txBox="1"/>
          <p:nvPr/>
        </p:nvSpPr>
        <p:spPr>
          <a:xfrm>
            <a:off x="7602554" y="4977546"/>
            <a:ext cx="135492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Arvomme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Avoin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Rehti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Tehokas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Vastuullinen</a:t>
            </a:r>
          </a:p>
        </p:txBody>
      </p:sp>
      <p:sp>
        <p:nvSpPr>
          <p:cNvPr id="169" name="Tekstiruutu 168">
            <a:extLst>
              <a:ext uri="{FF2B5EF4-FFF2-40B4-BE49-F238E27FC236}">
                <a16:creationId xmlns:a16="http://schemas.microsoft.com/office/drawing/2014/main" id="{D4EE0ADD-B8DC-7931-4B8E-B3CBC17285A3}"/>
              </a:ext>
            </a:extLst>
          </p:cNvPr>
          <p:cNvSpPr txBox="1"/>
          <p:nvPr/>
        </p:nvSpPr>
        <p:spPr>
          <a:xfrm>
            <a:off x="2900267" y="4398532"/>
            <a:ext cx="1770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527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asiantuntijaa</a:t>
            </a:r>
          </a:p>
        </p:txBody>
      </p:sp>
      <p:sp>
        <p:nvSpPr>
          <p:cNvPr id="170" name="Tekstiruutu 169">
            <a:extLst>
              <a:ext uri="{FF2B5EF4-FFF2-40B4-BE49-F238E27FC236}">
                <a16:creationId xmlns:a16="http://schemas.microsoft.com/office/drawing/2014/main" id="{2319D0B5-C571-248E-4480-8596B2BC3022}"/>
              </a:ext>
            </a:extLst>
          </p:cNvPr>
          <p:cNvSpPr txBox="1"/>
          <p:nvPr/>
        </p:nvSpPr>
        <p:spPr>
          <a:xfrm>
            <a:off x="2901078" y="5774948"/>
            <a:ext cx="13492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henkilöstö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Tekstiruutu 170">
            <a:extLst>
              <a:ext uri="{FF2B5EF4-FFF2-40B4-BE49-F238E27FC236}">
                <a16:creationId xmlns:a16="http://schemas.microsoft.com/office/drawing/2014/main" id="{B4C7A826-125E-A864-4341-92DADC48B912}"/>
              </a:ext>
            </a:extLst>
          </p:cNvPr>
          <p:cNvSpPr txBox="1"/>
          <p:nvPr/>
        </p:nvSpPr>
        <p:spPr>
          <a:xfrm>
            <a:off x="3896226" y="5774947"/>
            <a:ext cx="10267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asiakkaat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Tekstiruutu 171">
            <a:extLst>
              <a:ext uri="{FF2B5EF4-FFF2-40B4-BE49-F238E27FC236}">
                <a16:creationId xmlns:a16="http://schemas.microsoft.com/office/drawing/2014/main" id="{0B50CB4B-F9C6-5810-64DE-F87927B275E8}"/>
              </a:ext>
            </a:extLst>
          </p:cNvPr>
          <p:cNvSpPr txBox="1"/>
          <p:nvPr/>
        </p:nvSpPr>
        <p:spPr>
          <a:xfrm>
            <a:off x="8776715" y="2494713"/>
            <a:ext cx="183712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Maksettu tulovero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30,4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Investoinnit 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kantaverkkoon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310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421219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5032-1901-2D88-A83D-43E054F0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65" y="306034"/>
            <a:ext cx="2926093" cy="1116000"/>
          </a:xfrm>
        </p:spPr>
        <p:txBody>
          <a:bodyPr/>
          <a:lstStyle/>
          <a:p>
            <a:r>
              <a:rPr lang="fi-FI" sz="2200" dirty="0"/>
              <a:t>Voimajohtohankkeen</a:t>
            </a:r>
            <a:br>
              <a:rPr lang="fi-FI" sz="2200" dirty="0"/>
            </a:br>
            <a:r>
              <a:rPr lang="fi-FI" sz="2200" dirty="0"/>
              <a:t>eteneminen</a:t>
            </a:r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44A7B04-22D4-22D9-1881-7292B6AC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13"/>
          <a:stretch/>
        </p:blipFill>
        <p:spPr>
          <a:xfrm>
            <a:off x="7688062" y="0"/>
            <a:ext cx="4503938" cy="6858000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046127C-DA5F-7652-F1A5-B3A5DCC71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" r="53513"/>
          <a:stretch/>
        </p:blipFill>
        <p:spPr>
          <a:xfrm>
            <a:off x="3542190" y="0"/>
            <a:ext cx="414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30A7-3130-374F-8E4D-4C2AE6DA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Nurmijärvi-Lautala voimajohtohanke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0A795-C05A-98BD-CD6B-C1E14D7E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B0-632B-4D14-8CEC-920621BA82F0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C2991-68A7-4649-2052-8325BAAF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Kujanen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C7ABB-50C7-1C69-88F4-239B406D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62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465711" cy="4683600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Fingrid rakentaa 2x110 kV voimajohdon Nurmijärvellä Nurmijärven sähköaseman ja Lautalan erotinaseman välille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Toinen virtapiiri tulee Fingridin ja toinen Nurmijärven Sähköverkko Oy:n omistukseen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Voimajohto tarvitaan alueen sähkönjakelun vahvistamiseksi ja uusien käyttöpaikkojen ja tuotantolaitosten liittämiseksi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Samalla parannetaan kantaverkon siirtokapasiteettia ja käyttövarmuutta korvaamalla 50 vuotta vanha voimajohto uudella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BCAA-439F-41B8-BD49-91774E008E46}" type="slidenum">
              <a:rPr lang="fi-FI" smtClean="0"/>
              <a:t>8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04812"/>
            <a:ext cx="10515600" cy="1116000"/>
          </a:xfrm>
        </p:spPr>
        <p:txBody>
          <a:bodyPr/>
          <a:lstStyle/>
          <a:p>
            <a:r>
              <a:rPr lang="fi-FI" dirty="0"/>
              <a:t>Hankkeen taustaa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3A74F-5489-A48B-41CC-665EDD0A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564641"/>
            <a:ext cx="6240233" cy="37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38800" y="6238800"/>
            <a:ext cx="72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FFEBCAA-439F-41B8-BD49-91774E008E46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1116000"/>
          </a:xfrm>
        </p:spPr>
        <p:txBody>
          <a:bodyPr anchor="ctr">
            <a:normAutofit/>
          </a:bodyPr>
          <a:lstStyle/>
          <a:p>
            <a:r>
              <a:rPr lang="fi-FI" dirty="0"/>
              <a:t>Hankkeen laajuus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FAD36-0E20-2377-D341-7AF9A63A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435600"/>
            <a:ext cx="5061655" cy="55836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AA84FB-4E06-04DA-3E0E-2D4E6FD1C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Uusittavan voimajohdon kokonaispituus n. 11 km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Voimajohto rakennetaan pääsääntöisesti nykyisen, Kopulan ja Nurmijärven välisen 110 kV voimajohdon paikalle.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Nykyinen puupylväin rakennettu voimajohto-osuus uusitaan pääsääntöisesti kahden virtapiirin vapaasti seisovin teräsristikkopylväin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Nykyinen voimajohtoalue ei levene. Rakennusrajoitusalue siirtyy johtoalueen ulkoreunaan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60909"/>
      </p:ext>
    </p:extLst>
  </p:cSld>
  <p:clrMapOvr>
    <a:masterClrMapping/>
  </p:clrMapOvr>
</p:sld>
</file>

<file path=ppt/theme/theme1.xml><?xml version="1.0" encoding="utf-8"?>
<a:theme xmlns:a="http://schemas.openxmlformats.org/drawingml/2006/main" name="FINGRID">
  <a:themeElements>
    <a:clrScheme name="Fingrid">
      <a:dk1>
        <a:sysClr val="windowText" lastClr="00000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D5DDE3"/>
      </a:accent4>
      <a:accent5>
        <a:srgbClr val="DCC61F"/>
      </a:accent5>
      <a:accent6>
        <a:srgbClr val="009A96"/>
      </a:accent6>
      <a:hlink>
        <a:srgbClr val="D5121E"/>
      </a:hlink>
      <a:folHlink>
        <a:srgbClr val="3E56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rid_sample.potx" id="{5B0B5D43-E27E-4409-AC5A-708665C7BBB4}" vid="{8265DDA1-73E3-42D3-9185-720517A2E516}"/>
    </a:ext>
  </a:extLst>
</a:theme>
</file>

<file path=ppt/theme/theme2.xml><?xml version="1.0" encoding="utf-8"?>
<a:theme xmlns:a="http://schemas.openxmlformats.org/drawingml/2006/main" name="Office Theme">
  <a:themeElements>
    <a:clrScheme name="Fingrid">
      <a:dk1>
        <a:sysClr val="windowText" lastClr="00000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D5DDE3"/>
      </a:accent4>
      <a:accent5>
        <a:srgbClr val="DCC61F"/>
      </a:accent5>
      <a:accent6>
        <a:srgbClr val="009A96"/>
      </a:accent6>
      <a:hlink>
        <a:srgbClr val="D5121E"/>
      </a:hlink>
      <a:folHlink>
        <a:srgbClr val="3E56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ingrid">
      <a:dk1>
        <a:sysClr val="windowText" lastClr="00000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D5DDE3"/>
      </a:accent4>
      <a:accent5>
        <a:srgbClr val="DCC61F"/>
      </a:accent5>
      <a:accent6>
        <a:srgbClr val="009A96"/>
      </a:accent6>
      <a:hlink>
        <a:srgbClr val="D5121E"/>
      </a:hlink>
      <a:folHlink>
        <a:srgbClr val="3E56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grid">
    <a:dk1>
      <a:srgbClr val="3E5660"/>
    </a:dk1>
    <a:lt1>
      <a:srgbClr val="FFFFFF"/>
    </a:lt1>
    <a:dk2>
      <a:srgbClr val="A15885"/>
    </a:dk2>
    <a:lt2>
      <a:srgbClr val="E9EEF2"/>
    </a:lt2>
    <a:accent1>
      <a:srgbClr val="D5121E"/>
    </a:accent1>
    <a:accent2>
      <a:srgbClr val="3E5660"/>
    </a:accent2>
    <a:accent3>
      <a:srgbClr val="6D838F"/>
    </a:accent3>
    <a:accent4>
      <a:srgbClr val="F8F43F"/>
    </a:accent4>
    <a:accent5>
      <a:srgbClr val="4D9D88"/>
    </a:accent5>
    <a:accent6>
      <a:srgbClr val="A15885"/>
    </a:accent6>
    <a:hlink>
      <a:srgbClr val="D5121E"/>
    </a:hlink>
    <a:folHlink>
      <a:srgbClr val="3E566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ngrid dokumentti" ma:contentTypeID="0x0101009B1CF0A8B825457CA8066446B0F7561E00C542314BCC1D6F47B7FBC1109F64C683" ma:contentTypeVersion="2" ma:contentTypeDescription="Luo uusi asiakirja." ma:contentTypeScope="" ma:versionID="05a24dba38a0949ff9c922eef347bc91">
  <xsd:schema xmlns:xsd="http://www.w3.org/2001/XMLSchema" xmlns:xs="http://www.w3.org/2001/XMLSchema" xmlns:p="http://schemas.microsoft.com/office/2006/metadata/properties" xmlns:ns3="61b3f1b1-d9a5-4f50-9e5f-2ff8fc1f48bb" targetNamespace="http://schemas.microsoft.com/office/2006/metadata/properties" ma:root="true" ma:fieldsID="4536ccfafbb1ef95e504e7b6e4050f42" ns3:_="">
    <xsd:import namespace="61b3f1b1-d9a5-4f50-9e5f-2ff8fc1f48bb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DocumentCategoryHiddenNoteField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3f1b1-d9a5-4f50-9e5f-2ff8fc1f48b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eafd854-2702-41ec-9e8b-7946d4dba2c3}" ma:internalName="TaxCatchAll" ma:showField="CatchAllData" ma:web="61b3f1b1-d9a5-4f50-9e5f-2ff8fc1f48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CategoryHiddenNoteField" ma:index="11" nillable="true" ma:taxonomy="true" ma:internalName="DocumentCategoryHiddenNoteField" ma:taxonomyFieldName="DocumentCategory" ma:displayName="Dokumentin tyyppi" ma:fieldId="{629c52bf-605e-45be-aced-c67c542104a1}" ma:sspId="f0d1fbad-ac4d-4e8a-9ba3-0cd59bb7b8fe" ma:termSetId="9c66600e-e659-4742-878f-d6799a32fd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2" nillable="true" ma:taxonomy="true" ma:internalName="TaxKeywordTaxHTField" ma:taxonomyFieldName="TaxKeyword" ma:displayName="Avainsanat" ma:fieldId="{23f27201-bee3-471e-b2e7-b64fd8b7ca38}" ma:taxonomyMulti="true" ma:sspId="f0d1fbad-ac4d-4e8a-9ba3-0cd59bb7b8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b3f1b1-d9a5-4f50-9e5f-2ff8fc1f48bb"/>
    <DocumentCategoryHiddenNoteField xmlns="61b3f1b1-d9a5-4f50-9e5f-2ff8fc1f48bb">
      <Terms xmlns="http://schemas.microsoft.com/office/infopath/2007/PartnerControls"/>
    </DocumentCategoryHiddenNoteField>
    <TaxKeywordTaxHTField xmlns="61b3f1b1-d9a5-4f50-9e5f-2ff8fc1f48bb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19C2BF00-489A-4D3D-B6DA-068CB8519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F58CC0-F428-42D7-88E0-F427BFCAF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3f1b1-d9a5-4f50-9e5f-2ff8fc1f4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44086-6AEA-492E-9A53-06AE08050BC5}">
  <ds:schemaRefs>
    <ds:schemaRef ds:uri="http://purl.org/dc/elements/1.1/"/>
    <ds:schemaRef ds:uri="http://schemas.microsoft.com/office/2006/metadata/properties"/>
    <ds:schemaRef ds:uri="http://purl.org/dc/terms/"/>
    <ds:schemaRef ds:uri="61b3f1b1-d9a5-4f50-9e5f-2ff8fc1f4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16442</TotalTime>
  <Words>515</Words>
  <Application>Microsoft Office PowerPoint</Application>
  <PresentationFormat>Laajakuva</PresentationFormat>
  <Paragraphs>146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Inter-Bold</vt:lpstr>
      <vt:lpstr>Inter-Regular</vt:lpstr>
      <vt:lpstr>FINGRID</vt:lpstr>
      <vt:lpstr>Fingrid Oyj  Nurmijärvi-Lautala 2x110 kV lunastustoimituksen alkukokous  27.3.2025 Nurmijärvi    </vt:lpstr>
      <vt:lpstr>PowerPoint-esitys</vt:lpstr>
      <vt:lpstr>PowerPoint-esitys</vt:lpstr>
      <vt:lpstr>Kantaverkko</vt:lpstr>
      <vt:lpstr>PowerPoint-esitys</vt:lpstr>
      <vt:lpstr>Voimajohtohankkeen eteneminen</vt:lpstr>
      <vt:lpstr>Nurmijärvi-Lautala voimajohtohanke</vt:lpstr>
      <vt:lpstr>Hankkeen taustaa</vt:lpstr>
      <vt:lpstr>Hankkeen laajuus</vt:lpstr>
      <vt:lpstr>PowerPoint-esitys</vt:lpstr>
      <vt:lpstr>PowerPoint-esitys</vt:lpstr>
      <vt:lpstr>Aikataulu</vt:lpstr>
      <vt:lpstr>Yhteystiedot</vt:lpstr>
      <vt:lpstr>Kiitos!</vt:lpstr>
    </vt:vector>
  </TitlesOfParts>
  <Manager>Marker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FINGRID PowerPoint Template</dc:title>
  <dc:creator>mika kontio / grow.</dc:creator>
  <cp:lastModifiedBy>Huippa Sami</cp:lastModifiedBy>
  <cp:revision>249</cp:revision>
  <dcterms:created xsi:type="dcterms:W3CDTF">2016-03-01T10:25:57Z</dcterms:created>
  <dcterms:modified xsi:type="dcterms:W3CDTF">2025-03-27T06:32:11Z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0x0101009B1CF0A8B825457CA8066446B0F7561E00C542314BCC1D6F47B7FBC1109F64C683</vt:lpwstr>
  </property>
  <property fmtid="{D5CDD505-2E9C-101B-9397-08002B2CF9AE}" pid="4" name="DocumentCategory">
    <vt:lpwstr/>
  </property>
</Properties>
</file>