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8"/>
  </p:notesMasterIdLst>
  <p:handoutMasterIdLst>
    <p:handoutMasterId r:id="rId29"/>
  </p:handoutMasterIdLst>
  <p:sldIdLst>
    <p:sldId id="264" r:id="rId6"/>
    <p:sldId id="260" r:id="rId7"/>
    <p:sldId id="286" r:id="rId8"/>
    <p:sldId id="288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5" r:id="rId22"/>
    <p:sldId id="282" r:id="rId23"/>
    <p:sldId id="283" r:id="rId24"/>
    <p:sldId id="300" r:id="rId25"/>
    <p:sldId id="284" r:id="rId26"/>
    <p:sldId id="269" r:id="rId27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94" d="100"/>
          <a:sy n="94" d="100"/>
        </p:scale>
        <p:origin x="258" y="90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20.3.2025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20.3.2025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 fontScale="90000"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 2024-748511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01962" y="4000872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Nurmijärven kunnanviraston valtuustosali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452689" y="5013176"/>
            <a:ext cx="4363391" cy="1296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To 27.3.2025 klo 9:00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Nurmijärvi-Lautala 2 x 110 kV voimajohto (n.11 km)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Nurmijärvi</a:t>
            </a:r>
          </a:p>
          <a:p>
            <a:pPr algn="l">
              <a:spcAft>
                <a:spcPts val="600"/>
              </a:spcAft>
            </a:pPr>
            <a:endParaRPr lang="fi-FI" sz="1200" b="0" kern="0" dirty="0">
              <a:solidFill>
                <a:srgbClr val="333333"/>
              </a:solidFill>
            </a:endParaRPr>
          </a:p>
          <a:p>
            <a:pPr algn="l">
              <a:spcAft>
                <a:spcPts val="600"/>
              </a:spcAft>
            </a:pPr>
            <a:endParaRPr lang="fi-FI" sz="1200" b="0" kern="0" dirty="0">
              <a:solidFill>
                <a:srgbClr val="333333"/>
              </a:solidFill>
            </a:endParaRPr>
          </a:p>
          <a:p>
            <a:pPr algn="l">
              <a:spcAft>
                <a:spcPts val="600"/>
              </a:spcAft>
            </a:pPr>
            <a:endParaRPr lang="fi-FI" sz="1200" b="0" kern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Tarpeen mukaan pidettävässä haltuunottokatselmuksessa: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Kirjataan </a:t>
            </a:r>
            <a:r>
              <a:rPr lang="fi-FI" sz="1800" dirty="0" err="1">
                <a:solidFill>
                  <a:schemeClr val="tx1"/>
                </a:solidFill>
              </a:rPr>
              <a:t>haltuunotettava</a:t>
            </a:r>
            <a:r>
              <a:rPr lang="fi-FI" sz="1800" dirty="0">
                <a:solidFill>
                  <a:schemeClr val="tx1"/>
                </a:solidFill>
              </a:rPr>
              <a:t> omaisuus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Ennakkokorvausta määrätään ¾ likimäärin arvioidusta </a:t>
            </a:r>
            <a:r>
              <a:rPr lang="fi-FI" sz="2000" dirty="0" err="1">
                <a:solidFill>
                  <a:schemeClr val="tx1"/>
                </a:solidFill>
              </a:rPr>
              <a:t>haltuunotettavaa</a:t>
            </a:r>
            <a:r>
              <a:rPr lang="fi-FI" sz="2000" dirty="0">
                <a:solidFill>
                  <a:schemeClr val="tx1"/>
                </a:solidFill>
              </a:rPr>
              <a:t> omaisuutta koskevasta lopullisesta korvauksesta.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saa oikeuden ottaa rakennettavan johtoalueen haltuunsa, kun haltuunottokatselmus on julistettu päättyneeksi ja ennakkokorvaukset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Haltuunotto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rakennustyöt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Rakennustöistä aiheutuneiden vahinkojen korjaamisesta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korvaamisesta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Jos sopimukseen ei päästä, erimielisyydet ratkaisee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lunastustoimikunta toimitusta jatkettaessa.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Puuston kaadot ja rakennustyöt voidaan aloittaa jo ennen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haltuunottoa asianosaisten tekemien sopimusten perusteella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9486141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Jatkokokous &gt; Loppukokous</a:t>
            </a:r>
          </a:p>
        </p:txBody>
      </p:sp>
      <p:pic>
        <p:nvPicPr>
          <p:cNvPr id="6" name="Kuvan paikkamerkki 7" descr="Kuva, joka sisältää kohteen puu, ruoho, ulko, taivas&#10;&#10;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r="2815"/>
          <a:stretch/>
        </p:blipFill>
        <p:spPr>
          <a:xfrm>
            <a:off x="8117596" y="1459684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(1/2)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6985992" cy="4299349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 yleensä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mahdollisten korvausten määrittämisen vuoksi suoritettavien maastokatselmusten ajankohta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Joskus em. kokous voidaan korvata kirjelmällä, jossa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annetaan määräaika vaatimuksille ja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määrätään katselmusajankohta </a:t>
            </a:r>
          </a:p>
          <a:p>
            <a:endParaRPr lang="fi-FI" dirty="0"/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pic>
        <p:nvPicPr>
          <p:cNvPr id="5" name="Kuva 4" descr="pedersöre_blåbärskulla2.JPG, kuva maisemasta, jossa voimajohto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2508131" y="4027289"/>
            <a:ext cx="6178941" cy="24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(1/8)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(2/8)</a:t>
            </a:r>
            <a:r>
              <a:rPr lang="fi-FI" sz="3000" dirty="0"/>
              <a:t> </a:t>
            </a:r>
            <a:br>
              <a:rPr lang="fi-FI" sz="30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markkinahinnan perusteella, millä tarkoitetaan sitä hintaa, jonka lunastetuista menetyksistä olisi voinut saada vapaaehtoisella kaupalla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Asianosaiset voivat sopia korvauksista lunastuksen hakijan kanssa.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61017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874424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(3/8)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Kohteenkorvausta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johtoaukean ja reunavyöhykkeen maapohjasta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Viljelylle aiheutuvista haitoista pellolla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20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(4/8)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895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(5/8)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Oikeudenvalvonta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oikeutensa valvomisesta aiheutuneista 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9838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(6/8)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voimajohtoalueen lunastuksessa ei ole ollut ennakkohaltuunottoa, määrätään korvaukset loppukokouksen hintatason mukaan.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2"/>
            <a:ext cx="9720706" cy="1498599"/>
          </a:xfrm>
        </p:spPr>
        <p:txBody>
          <a:bodyPr anchor="ctr"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b="1" dirty="0"/>
              <a:t>Esityksen sisältö: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Milloin voimajohtoalueen lunastustoimitusta tarvitaan?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Toimituksen tarkoitus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Lunastuslupa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Lunastustoimikunta ja asianosaiset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Miten lunastustoimitus etenee?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Alkukokous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Haltuunotto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Rakennustyöt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Jatkokokous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Loppukokous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kruunupyy_nygård3.JPG, voimajohto pellolla."/>
          <p:cNvPicPr>
            <a:picLocks noChangeAspect="1"/>
          </p:cNvPicPr>
          <p:nvPr/>
        </p:nvPicPr>
        <p:blipFill rotWithShape="1">
          <a:blip r:embed="rId2" cstate="print"/>
          <a:srcRect r="33661" b="-1"/>
          <a:stretch/>
        </p:blipFill>
        <p:spPr>
          <a:xfrm>
            <a:off x="6837616" y="1093689"/>
            <a:ext cx="5411616" cy="5445224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(7/8)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(8/8)</a:t>
            </a: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Toimitus päättyy viimeistään 14 päivän kuluttua loppukokouksesta. Toimitusasiakirjat ovat saatavilla toimituksen päätyttyä.</a:t>
            </a:r>
            <a:r>
              <a:rPr lang="en-US" b="0" i="0" dirty="0">
                <a:solidFill>
                  <a:srgbClr val="262626"/>
                </a:solidFill>
                <a:effectLst/>
                <a:latin typeface="Daytona" panose="020B0604030500040204" pitchFamily="34" charset="0"/>
              </a:rPr>
              <a:t>​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päättymisestä.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kapenee</a:t>
            </a:r>
          </a:p>
          <a:p>
            <a:pPr marL="361950" lvl="1" indent="0">
              <a:buNone/>
            </a:pPr>
            <a:endParaRPr lang="fi-FI" sz="1800" dirty="0"/>
          </a:p>
          <a:p>
            <a:pPr marL="85725" indent="0">
              <a:buNone/>
            </a:pPr>
            <a:r>
              <a:rPr lang="fi-FI" sz="2000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Lunastuslupa</a:t>
            </a:r>
            <a:endParaRPr lang="fi-FI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Lunastusluvassa voidaan lunastajalle hakemuksesta myöntää myös ennakkohaltuunottolupa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voi aloittaa </a:t>
            </a:r>
            <a:r>
              <a:rPr lang="fi-FI" sz="2000" u="sng" dirty="0">
                <a:solidFill>
                  <a:schemeClr val="tx1"/>
                </a:solidFill>
              </a:rPr>
              <a:t>heti</a:t>
            </a:r>
            <a:r>
              <a:rPr lang="fi-FI" sz="2000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Lunastustoimitus voidaan lopettaa vasta</a:t>
            </a:r>
            <a:r>
              <a:rPr lang="fi-FI" sz="1800" dirty="0">
                <a:solidFill>
                  <a:srgbClr val="000000"/>
                </a:solidFill>
              </a:rPr>
              <a:t>, kun lupa on lainvoimainen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Lunastuslupa; </a:t>
            </a:r>
            <a:r>
              <a:rPr lang="fi-FI" sz="2000" dirty="0"/>
              <a:t>tyypilliset rajoitukset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Pylväsalat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Kolmea metriä lähemmäs pylväsrakenteita ei saa rakentaa rakenteita, kaivaa ojia tai perustaa tieoikeutta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Metsätalous</a:t>
            </a:r>
            <a:r>
              <a:rPr lang="fi-FI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Johtoaukealla ei voi kasvattaa puita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Reunavyöhykkeellä kasvupituus on rajoitettu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Maatalous</a:t>
            </a:r>
            <a:r>
              <a:rPr lang="fi-FI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Johtoaukeaa ja reunavyöhykettä saa viljellä ja johtojen alla liikkua maatalouskonein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Haittaa maataloudelle aiheutuu lähinnä pylväistä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Rakentaminen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Johtoalue on kokonaisuudessaan rakennuskieltoaluetta.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Muutostilanteissa rakennuskieltoalue useimmiten levenee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Muu maankäyttö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1700" dirty="0">
                <a:solidFill>
                  <a:schemeClr val="tx1"/>
                </a:solidFill>
              </a:rPr>
              <a:t>Sellainen johtoaukean ja reunavyöhykkeen käyttö on sallittua, mikä ei aiheuta vaaraa voimajohdolle eikä ihmisille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Nyt kyseessä olevan lunastustoimituksen suorittaa lunastustoimikunta, johon kuuluu puheenjohtajana toimitusinsinööri Sami Huippa ja kaksi uskottua miestä, Erkki </a:t>
            </a:r>
            <a:r>
              <a:rPr lang="fi-FI" sz="2000" dirty="0" err="1">
                <a:solidFill>
                  <a:schemeClr val="tx1"/>
                </a:solidFill>
              </a:rPr>
              <a:t>Leitsaro</a:t>
            </a:r>
            <a:r>
              <a:rPr lang="fi-FI" sz="2000" dirty="0">
                <a:solidFill>
                  <a:schemeClr val="tx1"/>
                </a:solidFill>
              </a:rPr>
              <a:t> (Nurmijärvi) ja Kaj Mönkkönen (Hyvinkää)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alkukokous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Esitetään alustava kartta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Annetaan tarvittaessa määräaika ennakkokorvausvaatimuksille, jos ei ole annettu jo aikaisemmin.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Sovitaan tarvittavien maastokatselmusten suorittamisesta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Alkukokous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(1/2)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spcBef>
                <a:spcPct val="20000"/>
              </a:spcBef>
            </a:pPr>
            <a:r>
              <a:rPr lang="fi-FI" sz="1800" dirty="0" err="1">
                <a:solidFill>
                  <a:schemeClr val="tx1"/>
                </a:solidFill>
              </a:rPr>
              <a:t>Haltuunotettavasta</a:t>
            </a:r>
            <a:r>
              <a:rPr lang="fi-FI" sz="1800" dirty="0">
                <a:solidFill>
                  <a:schemeClr val="tx1"/>
                </a:solidFill>
              </a:rPr>
              <a:t> alueesta (=rakennettava johtoalue) ja sillä olevasta omaisuudesta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spcBef>
                <a:spcPct val="20000"/>
              </a:spcBef>
              <a:spcAft>
                <a:spcPts val="1200"/>
              </a:spcAft>
            </a:pPr>
            <a:r>
              <a:rPr lang="fi-FI" sz="1800" dirty="0">
                <a:solidFill>
                  <a:schemeClr val="tx1"/>
                </a:solidFill>
              </a:rPr>
              <a:t>Ennakkokorvauksista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on yleensä etukäteen teettänyt </a:t>
            </a:r>
            <a:r>
              <a:rPr lang="fi-FI" sz="2000" dirty="0" err="1">
                <a:solidFill>
                  <a:schemeClr val="tx1"/>
                </a:solidFill>
              </a:rPr>
              <a:t>haltuunotettavasta</a:t>
            </a:r>
            <a:r>
              <a:rPr lang="fi-FI" sz="2000" dirty="0">
                <a:solidFill>
                  <a:schemeClr val="tx1"/>
                </a:solidFill>
              </a:rPr>
              <a:t> alueesta karttaluonnoksen ja puustonarvioinnin, jotka ovat lunastustoimikunnan ja asianosaisten käytettävissä ja tarkastettavissa.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3875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Haltuunotto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15" ma:contentTypeDescription="" ma:contentTypeScope="" ma:versionID="84b742ed5d570a555d698bfda1d3ea66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e2ec1feb892cb5b99948c34e77cfc4e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Props1.xml><?xml version="1.0" encoding="utf-8"?>
<ds:datastoreItem xmlns:ds="http://schemas.openxmlformats.org/officeDocument/2006/customXml" ds:itemID="{EB1345AD-3660-4409-8A95-A4892CC4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3CDC6-956B-46E5-9030-683E0B7BB335}">
  <ds:schemaRefs>
    <ds:schemaRef ds:uri="http://schemas.microsoft.com/office/2006/metadata/properties"/>
    <ds:schemaRef ds:uri="157f4d8f-9b92-4778-bfae-1dc1cb204f0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bba6eaab-d994-4ce3-a09c-e609c799fec2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7890</TotalTime>
  <Words>1172</Words>
  <Application>Microsoft Office PowerPoint</Application>
  <PresentationFormat>Laajakuva</PresentationFormat>
  <Paragraphs>186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2024-748511 </vt:lpstr>
      <vt:lpstr>Voimajohtoalueen lunastustoimitus</vt:lpstr>
      <vt:lpstr>Voimajohtoalueen lunastustoimitus</vt:lpstr>
      <vt:lpstr>Voimajohtoalueen lunastustoimituksen tarkoitus</vt:lpstr>
      <vt:lpstr>Lunastuslupa</vt:lpstr>
      <vt:lpstr>Lunastuslupa; tyypilliset rajoitukset</vt:lpstr>
      <vt:lpstr>Lunastustoimikunta ja asianosaiset</vt:lpstr>
      <vt:lpstr>Lunastustoimituksen eteneminen, alkukokous</vt:lpstr>
      <vt:lpstr>Lunastustoimituksen eteneminen, haltuunotto (1/2)</vt:lpstr>
      <vt:lpstr>Lunastustoimituksen eteneminen, haltuunotto (2/2)</vt:lpstr>
      <vt:lpstr>Lunastustoimituksen eteneminen, rakennustyöt</vt:lpstr>
      <vt:lpstr>Lunastustoimituksen eteneminen, jatkokokous (1/2)</vt:lpstr>
      <vt:lpstr>Lunastustoimituksen eteneminen, jatkokokous (2/2)</vt:lpstr>
      <vt:lpstr>Lunastustoimituksen eteneminen, loppukokous (1/8)</vt:lpstr>
      <vt:lpstr>Lunastustoimituksen eteneminen, Loppukokous (2/8)  </vt:lpstr>
      <vt:lpstr>Lunastustoimituksen eteneminen, Loppukokous (3/8)</vt:lpstr>
      <vt:lpstr>Lunastustoimituksen eteneminen, Loppukokous (4/8) </vt:lpstr>
      <vt:lpstr>Lunastustoimituksen eteneminen, Loppukokous (5/8) </vt:lpstr>
      <vt:lpstr>Lunastustoimituksen eteneminen, Loppukokous (6/8) </vt:lpstr>
      <vt:lpstr>Lunastustoimituksen eteneminen, Loppukokous (7/8) </vt:lpstr>
      <vt:lpstr>Lunastustoimituksen eteneminen, Loppukokous (8/8) 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Huippa Sami</cp:lastModifiedBy>
  <cp:revision>108</cp:revision>
  <cp:lastPrinted>2016-05-04T12:10:08Z</cp:lastPrinted>
  <dcterms:created xsi:type="dcterms:W3CDTF">2015-05-25T07:29:41Z</dcterms:created>
  <dcterms:modified xsi:type="dcterms:W3CDTF">2025-03-20T12:58:30Z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